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7" r:id="rId4"/>
    <p:sldId id="259" r:id="rId5"/>
    <p:sldId id="260" r:id="rId6"/>
    <p:sldId id="275" r:id="rId7"/>
    <p:sldId id="261" r:id="rId8"/>
    <p:sldId id="262" r:id="rId9"/>
    <p:sldId id="264" r:id="rId10"/>
    <p:sldId id="266" r:id="rId11"/>
    <p:sldId id="267" r:id="rId12"/>
    <p:sldId id="274" r:id="rId13"/>
    <p:sldId id="268" r:id="rId14"/>
    <p:sldId id="269" r:id="rId15"/>
    <p:sldId id="276"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918F-3343-3FA4-2A70-6556DB74EF66}"/>
              </a:ext>
            </a:extLst>
          </p:cNvPr>
          <p:cNvSpPr>
            <a:spLocks noGrp="1"/>
          </p:cNvSpPr>
          <p:nvPr>
            <p:ph type="ctrTitle"/>
          </p:nvPr>
        </p:nvSpPr>
        <p:spPr>
          <a:xfrm rot="10800000" flipV="1">
            <a:off x="1533699" y="-88964"/>
            <a:ext cx="8689976" cy="1540982"/>
          </a:xfrm>
        </p:spPr>
        <p:txBody>
          <a:bodyPr>
            <a:normAutofit/>
          </a:bodyPr>
          <a:lstStyle/>
          <a:p>
            <a:r>
              <a:rPr lang="en-US" sz="3200" b="1" dirty="0">
                <a:solidFill>
                  <a:srgbClr val="002060"/>
                </a:solidFill>
                <a:latin typeface="Amasis MT Pro Black" panose="02000000000000000000" pitchFamily="2" charset="0"/>
                <a:ea typeface="Amasis MT Pro Black" panose="02000000000000000000" pitchFamily="2" charset="0"/>
              </a:rPr>
              <a:t>PROJECT ON ENTREPRENEURSHIP</a:t>
            </a:r>
            <a:br>
              <a:rPr lang="en-US" sz="3200" b="1" dirty="0">
                <a:latin typeface="Amasis MT Pro Black" panose="02000000000000000000" pitchFamily="2" charset="0"/>
                <a:ea typeface="Amasis MT Pro Black" panose="02000000000000000000" pitchFamily="2" charset="0"/>
              </a:rPr>
            </a:br>
            <a:br>
              <a:rPr lang="en-US" sz="3200" b="1" dirty="0">
                <a:latin typeface="Amasis MT Pro Black" panose="02000000000000000000" pitchFamily="2" charset="0"/>
                <a:ea typeface="Amasis MT Pro Black" panose="02000000000000000000" pitchFamily="2" charset="0"/>
              </a:rPr>
            </a:br>
            <a:endParaRPr lang="en-US" sz="3200" b="1" dirty="0">
              <a:latin typeface="Amasis MT Pro Black" panose="02000000000000000000" pitchFamily="2" charset="0"/>
              <a:ea typeface="Amasis MT Pro Black" panose="02000000000000000000" pitchFamily="2" charset="0"/>
            </a:endParaRPr>
          </a:p>
        </p:txBody>
      </p:sp>
      <p:sp>
        <p:nvSpPr>
          <p:cNvPr id="5" name="Flowchart: Terminator 4">
            <a:extLst>
              <a:ext uri="{FF2B5EF4-FFF2-40B4-BE49-F238E27FC236}">
                <a16:creationId xmlns:a16="http://schemas.microsoft.com/office/drawing/2014/main" id="{62FB1FF7-C776-3EC7-7592-9FFF20196E6B}"/>
              </a:ext>
            </a:extLst>
          </p:cNvPr>
          <p:cNvSpPr/>
          <p:nvPr/>
        </p:nvSpPr>
        <p:spPr>
          <a:xfrm>
            <a:off x="1503639" y="3124420"/>
            <a:ext cx="3249706" cy="790277"/>
          </a:xfrm>
          <a:prstGeom prst="flowChartTerminator">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b="1" dirty="0">
                <a:solidFill>
                  <a:srgbClr val="0070C0"/>
                </a:solidFill>
                <a:latin typeface="Amasis MT Pro Black" panose="02040604050005020304" pitchFamily="18" charset="0"/>
              </a:rPr>
              <a:t>GUIDED BY:-</a:t>
            </a:r>
          </a:p>
        </p:txBody>
      </p:sp>
      <p:sp>
        <p:nvSpPr>
          <p:cNvPr id="6" name="Flowchart: Process 5">
            <a:extLst>
              <a:ext uri="{FF2B5EF4-FFF2-40B4-BE49-F238E27FC236}">
                <a16:creationId xmlns:a16="http://schemas.microsoft.com/office/drawing/2014/main" id="{F7175CE9-B7A6-B447-8A8C-EEC753A541E3}"/>
              </a:ext>
            </a:extLst>
          </p:cNvPr>
          <p:cNvSpPr/>
          <p:nvPr/>
        </p:nvSpPr>
        <p:spPr>
          <a:xfrm>
            <a:off x="757145" y="4075139"/>
            <a:ext cx="4565649" cy="2439268"/>
          </a:xfrm>
          <a:prstGeom prst="flowChartProcess">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Flowchart: Process 3">
            <a:extLst>
              <a:ext uri="{FF2B5EF4-FFF2-40B4-BE49-F238E27FC236}">
                <a16:creationId xmlns:a16="http://schemas.microsoft.com/office/drawing/2014/main" id="{9A2AD0A9-2649-2752-E179-79CF1F874904}"/>
              </a:ext>
            </a:extLst>
          </p:cNvPr>
          <p:cNvSpPr/>
          <p:nvPr/>
        </p:nvSpPr>
        <p:spPr>
          <a:xfrm>
            <a:off x="669890" y="4029725"/>
            <a:ext cx="4808443" cy="2758358"/>
          </a:xfrm>
          <a:prstGeom prst="flowChartProcess">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sis MT Pro Medium" panose="02000000000000000000" pitchFamily="2" charset="0"/>
                <a:ea typeface="Amasis MT Pro Medium" panose="02000000000000000000" pitchFamily="2" charset="0"/>
              </a:rPr>
              <a:t>APURBA GIRI</a:t>
            </a:r>
            <a:r>
              <a:rPr lang="en-US" sz="2000" baseline="30000" dirty="0">
                <a:solidFill>
                  <a:schemeClr val="tx1"/>
                </a:solidFill>
                <a:latin typeface="Amasis MT Pro Medium" panose="02000000000000000000" pitchFamily="2" charset="0"/>
                <a:ea typeface="Amasis MT Pro Medium" panose="02000000000000000000" pitchFamily="2" charset="0"/>
              </a:rPr>
              <a:t>1</a:t>
            </a:r>
            <a:r>
              <a:rPr lang="en-US" sz="2000" dirty="0">
                <a:solidFill>
                  <a:schemeClr val="tx1"/>
                </a:solidFill>
                <a:latin typeface="Amasis MT Pro Medium" panose="02000000000000000000" pitchFamily="2" charset="0"/>
                <a:ea typeface="Amasis MT Pro Medium" panose="02000000000000000000" pitchFamily="2" charset="0"/>
              </a:rPr>
              <a:t> &amp;</a:t>
            </a:r>
          </a:p>
          <a:p>
            <a:pPr algn="ctr"/>
            <a:r>
              <a:rPr lang="en-US" sz="2000" dirty="0">
                <a:solidFill>
                  <a:schemeClr val="tx1"/>
                </a:solidFill>
                <a:latin typeface="Amasis MT Pro Medium" panose="02000000000000000000" pitchFamily="2" charset="0"/>
                <a:ea typeface="Amasis MT Pro Medium" panose="02000000000000000000" pitchFamily="2" charset="0"/>
              </a:rPr>
              <a:t>AYAN MONDAL</a:t>
            </a:r>
            <a:r>
              <a:rPr lang="en-US" sz="2000" baseline="30000" dirty="0">
                <a:solidFill>
                  <a:schemeClr val="tx1"/>
                </a:solidFill>
                <a:latin typeface="Amasis MT Pro Medium" panose="02000000000000000000" pitchFamily="2" charset="0"/>
                <a:ea typeface="Amasis MT Pro Medium" panose="02000000000000000000" pitchFamily="2" charset="0"/>
              </a:rPr>
              <a:t>2</a:t>
            </a:r>
          </a:p>
          <a:p>
            <a:pPr algn="ctr"/>
            <a:r>
              <a:rPr lang="en-US" sz="2000" dirty="0">
                <a:solidFill>
                  <a:schemeClr val="tx1"/>
                </a:solidFill>
                <a:latin typeface="Amasis MT Pro Medium" panose="02000000000000000000" pitchFamily="2" charset="0"/>
                <a:ea typeface="Amasis MT Pro Medium" panose="02000000000000000000" pitchFamily="2" charset="0"/>
              </a:rPr>
              <a:t>HEAD OF ASSISTANT PROFESSOR </a:t>
            </a:r>
            <a:r>
              <a:rPr lang="en-US" sz="2000" baseline="30000" dirty="0">
                <a:solidFill>
                  <a:schemeClr val="tx1"/>
                </a:solidFill>
                <a:latin typeface="Amasis MT Pro Medium" panose="02000000000000000000" pitchFamily="2" charset="0"/>
                <a:ea typeface="Amasis MT Pro Medium" panose="02000000000000000000" pitchFamily="2" charset="0"/>
              </a:rPr>
              <a:t>1</a:t>
            </a:r>
          </a:p>
          <a:p>
            <a:pPr algn="ctr"/>
            <a:r>
              <a:rPr lang="en-US" sz="2000" dirty="0">
                <a:solidFill>
                  <a:schemeClr val="tx1"/>
                </a:solidFill>
                <a:latin typeface="Amasis MT Pro Medium" panose="02000000000000000000" pitchFamily="2" charset="0"/>
                <a:ea typeface="Amasis MT Pro Medium" panose="02000000000000000000" pitchFamily="2" charset="0"/>
              </a:rPr>
              <a:t>ASSISTANT PROFESSOR </a:t>
            </a:r>
            <a:r>
              <a:rPr lang="en-US" sz="2000" baseline="30000" dirty="0">
                <a:solidFill>
                  <a:schemeClr val="tx1"/>
                </a:solidFill>
                <a:latin typeface="Amasis MT Pro Medium" panose="02000000000000000000" pitchFamily="2" charset="0"/>
                <a:ea typeface="Amasis MT Pro Medium" panose="02000000000000000000" pitchFamily="2" charset="0"/>
              </a:rPr>
              <a:t>2</a:t>
            </a:r>
          </a:p>
          <a:p>
            <a:pPr algn="ctr"/>
            <a:r>
              <a:rPr lang="en-US" sz="2000" dirty="0">
                <a:solidFill>
                  <a:schemeClr val="tx1"/>
                </a:solidFill>
                <a:latin typeface="Amasis MT Pro Medium" panose="02000000000000000000" pitchFamily="2" charset="0"/>
                <a:ea typeface="Amasis MT Pro Medium" panose="02000000000000000000" pitchFamily="2" charset="0"/>
              </a:rPr>
              <a:t>(DEPT. OF NUTRITION)</a:t>
            </a:r>
          </a:p>
          <a:p>
            <a:pPr algn="ctr"/>
            <a:r>
              <a:rPr lang="en-US" sz="2000" dirty="0">
                <a:solidFill>
                  <a:schemeClr val="tx1"/>
                </a:solidFill>
                <a:latin typeface="Amasis MT Pro Medium" panose="02000000000000000000" pitchFamily="2" charset="0"/>
                <a:ea typeface="Amasis MT Pro Medium" panose="02000000000000000000" pitchFamily="2" charset="0"/>
              </a:rPr>
              <a:t>Mugberia Gangadhar Mahavidyalaya</a:t>
            </a:r>
            <a:endParaRPr lang="en-US" dirty="0"/>
          </a:p>
        </p:txBody>
      </p:sp>
      <p:sp>
        <p:nvSpPr>
          <p:cNvPr id="8" name="TextBox 7">
            <a:extLst>
              <a:ext uri="{FF2B5EF4-FFF2-40B4-BE49-F238E27FC236}">
                <a16:creationId xmlns:a16="http://schemas.microsoft.com/office/drawing/2014/main" id="{9BA2EC74-D878-DB87-FA07-015E0B79BA71}"/>
              </a:ext>
            </a:extLst>
          </p:cNvPr>
          <p:cNvSpPr txBox="1"/>
          <p:nvPr/>
        </p:nvSpPr>
        <p:spPr>
          <a:xfrm>
            <a:off x="5174129" y="1877732"/>
            <a:ext cx="1828800" cy="1828800"/>
          </a:xfrm>
          <a:prstGeom prst="rect">
            <a:avLst/>
          </a:prstGeom>
          <a:noFill/>
        </p:spPr>
        <p:txBody>
          <a:bodyPr wrap="square" rtlCol="0">
            <a:spAutoFit/>
          </a:bodyPr>
          <a:lstStyle/>
          <a:p>
            <a:pPr algn="l"/>
            <a:endParaRPr lang="en-US" dirty="0"/>
          </a:p>
        </p:txBody>
      </p:sp>
      <p:sp>
        <p:nvSpPr>
          <p:cNvPr id="9" name="Wave 8">
            <a:extLst>
              <a:ext uri="{FF2B5EF4-FFF2-40B4-BE49-F238E27FC236}">
                <a16:creationId xmlns:a16="http://schemas.microsoft.com/office/drawing/2014/main" id="{37FE776A-78BC-197E-B275-C5ACF200E73A}"/>
              </a:ext>
            </a:extLst>
          </p:cNvPr>
          <p:cNvSpPr/>
          <p:nvPr/>
        </p:nvSpPr>
        <p:spPr>
          <a:xfrm>
            <a:off x="471092" y="665417"/>
            <a:ext cx="10815190" cy="1177153"/>
          </a:xfrm>
          <a:prstGeom prst="wave">
            <a:avLst>
              <a:gd name="adj1" fmla="val 12500"/>
              <a:gd name="adj2" fmla="val -240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DEVELOPMENT OF CURD PLANT</a:t>
            </a:r>
          </a:p>
        </p:txBody>
      </p:sp>
      <p:sp>
        <p:nvSpPr>
          <p:cNvPr id="10" name="Flowchart: Terminator 9">
            <a:extLst>
              <a:ext uri="{FF2B5EF4-FFF2-40B4-BE49-F238E27FC236}">
                <a16:creationId xmlns:a16="http://schemas.microsoft.com/office/drawing/2014/main" id="{AC6C9460-49FC-8863-9D67-B6BF6ABCEB30}"/>
              </a:ext>
            </a:extLst>
          </p:cNvPr>
          <p:cNvSpPr/>
          <p:nvPr/>
        </p:nvSpPr>
        <p:spPr>
          <a:xfrm rot="10800000" flipV="1">
            <a:off x="7639836" y="3161633"/>
            <a:ext cx="3534627" cy="86809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75000"/>
                  </a:schemeClr>
                </a:solidFill>
                <a:latin typeface="Amasis MT Pro Black" panose="02000000000000000000" pitchFamily="2" charset="0"/>
                <a:ea typeface="Amasis MT Pro Black" panose="02000000000000000000" pitchFamily="2" charset="0"/>
              </a:rPr>
              <a:t>PROJECTED BY</a:t>
            </a:r>
            <a:r>
              <a:rPr lang="en-US" sz="2800" b="1" dirty="0">
                <a:solidFill>
                  <a:schemeClr val="accent1">
                    <a:lumMod val="75000"/>
                  </a:schemeClr>
                </a:solidFill>
                <a:latin typeface="Amasis MT Pro Black" panose="02000000000000000000" pitchFamily="2" charset="0"/>
                <a:ea typeface="Amasis MT Pro Black" panose="02000000000000000000" pitchFamily="2" charset="0"/>
              </a:rPr>
              <a:t>:-</a:t>
            </a:r>
          </a:p>
        </p:txBody>
      </p:sp>
      <p:sp>
        <p:nvSpPr>
          <p:cNvPr id="11" name="Flowchart: Process 10">
            <a:extLst>
              <a:ext uri="{FF2B5EF4-FFF2-40B4-BE49-F238E27FC236}">
                <a16:creationId xmlns:a16="http://schemas.microsoft.com/office/drawing/2014/main" id="{96EA5AF0-9C5A-A883-CC43-839AC3C92E0A}"/>
              </a:ext>
            </a:extLst>
          </p:cNvPr>
          <p:cNvSpPr/>
          <p:nvPr/>
        </p:nvSpPr>
        <p:spPr>
          <a:xfrm>
            <a:off x="7002929" y="4097350"/>
            <a:ext cx="4808443" cy="2708595"/>
          </a:xfrm>
          <a:prstGeom prst="flowChartProcess">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sis MT Pro Medium" panose="02000000000000000000" pitchFamily="2" charset="0"/>
                <a:ea typeface="Amasis MT Pro Medium" panose="02000000000000000000" pitchFamily="2" charset="0"/>
              </a:rPr>
              <a:t>SUBHECHHA MAITY</a:t>
            </a:r>
          </a:p>
          <a:p>
            <a:pPr algn="ctr"/>
            <a:r>
              <a:rPr lang="en-US" sz="2000" dirty="0">
                <a:solidFill>
                  <a:schemeClr val="tx1"/>
                </a:solidFill>
                <a:latin typeface="Amasis MT Pro Medium" panose="02000000000000000000" pitchFamily="2" charset="0"/>
                <a:ea typeface="Amasis MT Pro Medium" panose="02000000000000000000" pitchFamily="2" charset="0"/>
              </a:rPr>
              <a:t>ROLL- 2232</a:t>
            </a:r>
          </a:p>
          <a:p>
            <a:pPr algn="ctr"/>
            <a:r>
              <a:rPr lang="en-US" sz="2000" dirty="0">
                <a:solidFill>
                  <a:schemeClr val="tx1"/>
                </a:solidFill>
                <a:latin typeface="Amasis MT Pro Medium" panose="02000000000000000000" pitchFamily="2" charset="0"/>
                <a:ea typeface="Amasis MT Pro Medium" panose="02000000000000000000" pitchFamily="2" charset="0"/>
              </a:rPr>
              <a:t>DEPARTMENT OF NUTRITION</a:t>
            </a:r>
          </a:p>
          <a:p>
            <a:pPr algn="ctr"/>
            <a:r>
              <a:rPr lang="en-US" sz="2000" dirty="0" err="1">
                <a:solidFill>
                  <a:schemeClr val="tx1"/>
                </a:solidFill>
                <a:latin typeface="Amasis MT Pro Medium" panose="02000000000000000000" pitchFamily="2" charset="0"/>
                <a:ea typeface="Amasis MT Pro Medium" panose="02000000000000000000" pitchFamily="2" charset="0"/>
              </a:rPr>
              <a:t>B.Voc</a:t>
            </a:r>
            <a:r>
              <a:rPr lang="en-US" sz="2000" dirty="0">
                <a:solidFill>
                  <a:schemeClr val="tx1"/>
                </a:solidFill>
                <a:latin typeface="Amasis MT Pro Medium" panose="02000000000000000000" pitchFamily="2" charset="0"/>
                <a:ea typeface="Amasis MT Pro Medium" panose="02000000000000000000" pitchFamily="2" charset="0"/>
              </a:rPr>
              <a:t> Food Processing 6</a:t>
            </a:r>
            <a:r>
              <a:rPr lang="en-US" sz="2000" baseline="30000" dirty="0">
                <a:solidFill>
                  <a:schemeClr val="tx1"/>
                </a:solidFill>
                <a:latin typeface="Amasis MT Pro Medium" panose="02000000000000000000" pitchFamily="2" charset="0"/>
                <a:ea typeface="Amasis MT Pro Medium" panose="02000000000000000000" pitchFamily="2" charset="0"/>
              </a:rPr>
              <a:t>th</a:t>
            </a:r>
            <a:r>
              <a:rPr lang="en-US" sz="2000" dirty="0">
                <a:solidFill>
                  <a:schemeClr val="tx1"/>
                </a:solidFill>
                <a:latin typeface="Amasis MT Pro Medium" panose="02000000000000000000" pitchFamily="2" charset="0"/>
                <a:ea typeface="Amasis MT Pro Medium" panose="02000000000000000000" pitchFamily="2" charset="0"/>
              </a:rPr>
              <a:t> semester</a:t>
            </a:r>
          </a:p>
          <a:p>
            <a:pPr algn="ctr"/>
            <a:r>
              <a:rPr lang="en-US" sz="2000" dirty="0">
                <a:solidFill>
                  <a:schemeClr val="tx1"/>
                </a:solidFill>
                <a:latin typeface="Amasis MT Pro Medium" panose="02000000000000000000" pitchFamily="2" charset="0"/>
                <a:ea typeface="Amasis MT Pro Medium" panose="02000000000000000000" pitchFamily="2" charset="0"/>
              </a:rPr>
              <a:t>Mugberia Gangadhar Mahavidyalaya </a:t>
            </a:r>
          </a:p>
        </p:txBody>
      </p:sp>
      <p:sp>
        <p:nvSpPr>
          <p:cNvPr id="12" name="TextBox 11">
            <a:extLst>
              <a:ext uri="{FF2B5EF4-FFF2-40B4-BE49-F238E27FC236}">
                <a16:creationId xmlns:a16="http://schemas.microsoft.com/office/drawing/2014/main" id="{9A7D4A44-9CDB-BC30-285D-8E2F63B0A601}"/>
              </a:ext>
            </a:extLst>
          </p:cNvPr>
          <p:cNvSpPr txBox="1"/>
          <p:nvPr/>
        </p:nvSpPr>
        <p:spPr>
          <a:xfrm>
            <a:off x="5566335" y="2484717"/>
            <a:ext cx="1828800" cy="1828800"/>
          </a:xfrm>
          <a:prstGeom prst="rect">
            <a:avLst/>
          </a:prstGeom>
          <a:noFill/>
        </p:spPr>
        <p:txBody>
          <a:bodyPr wrap="square" rtlCol="0">
            <a:spAutoFit/>
          </a:bodyPr>
          <a:lstStyle/>
          <a:p>
            <a:pPr algn="l"/>
            <a:endParaRPr lang="en-US" dirty="0"/>
          </a:p>
        </p:txBody>
      </p:sp>
      <p:sp>
        <p:nvSpPr>
          <p:cNvPr id="13" name="TextBox 12">
            <a:extLst>
              <a:ext uri="{FF2B5EF4-FFF2-40B4-BE49-F238E27FC236}">
                <a16:creationId xmlns:a16="http://schemas.microsoft.com/office/drawing/2014/main" id="{3E7164F1-E049-3DFB-25DB-566EC4D13972}"/>
              </a:ext>
            </a:extLst>
          </p:cNvPr>
          <p:cNvSpPr txBox="1"/>
          <p:nvPr/>
        </p:nvSpPr>
        <p:spPr>
          <a:xfrm>
            <a:off x="5566335" y="2484717"/>
            <a:ext cx="1828800" cy="1828800"/>
          </a:xfrm>
          <a:prstGeom prst="rect">
            <a:avLst/>
          </a:prstGeom>
          <a:noFill/>
        </p:spPr>
        <p:txBody>
          <a:bodyPr wrap="square" rtlCol="0">
            <a:spAutoFit/>
          </a:bodyPr>
          <a:lstStyle/>
          <a:p>
            <a:pPr algn="l"/>
            <a:endParaRPr lang="en-US" dirty="0"/>
          </a:p>
        </p:txBody>
      </p:sp>
      <p:pic>
        <p:nvPicPr>
          <p:cNvPr id="7" name="Picture 13">
            <a:extLst>
              <a:ext uri="{FF2B5EF4-FFF2-40B4-BE49-F238E27FC236}">
                <a16:creationId xmlns:a16="http://schemas.microsoft.com/office/drawing/2014/main" id="{43C02208-CEFE-0D5E-726C-D1ED7B445C37}"/>
              </a:ext>
            </a:extLst>
          </p:cNvPr>
          <p:cNvPicPr>
            <a:picLocks noChangeAspect="1"/>
          </p:cNvPicPr>
          <p:nvPr/>
        </p:nvPicPr>
        <p:blipFill>
          <a:blip r:embed="rId2"/>
          <a:stretch>
            <a:fillRect/>
          </a:stretch>
        </p:blipFill>
        <p:spPr>
          <a:xfrm>
            <a:off x="4968397" y="2528586"/>
            <a:ext cx="2211686" cy="1237162"/>
          </a:xfrm>
          <a:prstGeom prst="rect">
            <a:avLst/>
          </a:prstGeom>
          <a:ln>
            <a:noFill/>
          </a:ln>
          <a:effectLst>
            <a:softEdge rad="112500"/>
          </a:effectLst>
        </p:spPr>
      </p:pic>
      <p:pic>
        <p:nvPicPr>
          <p:cNvPr id="14" name="Picture 14">
            <a:extLst>
              <a:ext uri="{FF2B5EF4-FFF2-40B4-BE49-F238E27FC236}">
                <a16:creationId xmlns:a16="http://schemas.microsoft.com/office/drawing/2014/main" id="{655CC49E-D53A-5C80-906B-F6460A7FC9AD}"/>
              </a:ext>
            </a:extLst>
          </p:cNvPr>
          <p:cNvPicPr>
            <a:picLocks noChangeAspect="1"/>
          </p:cNvPicPr>
          <p:nvPr/>
        </p:nvPicPr>
        <p:blipFill>
          <a:blip r:embed="rId3"/>
          <a:stretch>
            <a:fillRect/>
          </a:stretch>
        </p:blipFill>
        <p:spPr>
          <a:xfrm>
            <a:off x="6728598" y="1869158"/>
            <a:ext cx="2219904" cy="1012462"/>
          </a:xfrm>
          <a:prstGeom prst="ellipse">
            <a:avLst/>
          </a:prstGeom>
          <a:ln>
            <a:noFill/>
          </a:ln>
          <a:effectLst>
            <a:softEdge rad="112500"/>
          </a:effectLst>
        </p:spPr>
      </p:pic>
      <p:pic>
        <p:nvPicPr>
          <p:cNvPr id="15" name="Picture 15">
            <a:extLst>
              <a:ext uri="{FF2B5EF4-FFF2-40B4-BE49-F238E27FC236}">
                <a16:creationId xmlns:a16="http://schemas.microsoft.com/office/drawing/2014/main" id="{90928ECB-F34A-6F93-6C60-92D05D7A4940}"/>
              </a:ext>
            </a:extLst>
          </p:cNvPr>
          <p:cNvPicPr>
            <a:picLocks noChangeAspect="1"/>
          </p:cNvPicPr>
          <p:nvPr/>
        </p:nvPicPr>
        <p:blipFill>
          <a:blip r:embed="rId4"/>
          <a:stretch>
            <a:fillRect/>
          </a:stretch>
        </p:blipFill>
        <p:spPr>
          <a:xfrm>
            <a:off x="3404267" y="1652337"/>
            <a:ext cx="1828800" cy="1208106"/>
          </a:xfrm>
          <a:prstGeom prst="ellipse">
            <a:avLst/>
          </a:prstGeom>
          <a:ln>
            <a:noFill/>
          </a:ln>
          <a:effectLst>
            <a:softEdge rad="112500"/>
          </a:effectLst>
        </p:spPr>
      </p:pic>
    </p:spTree>
    <p:extLst>
      <p:ext uri="{BB962C8B-B14F-4D97-AF65-F5344CB8AC3E}">
        <p14:creationId xmlns:p14="http://schemas.microsoft.com/office/powerpoint/2010/main" val="240139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702A-4C9D-1DE0-7526-B5B2D2FC664D}"/>
              </a:ext>
            </a:extLst>
          </p:cNvPr>
          <p:cNvSpPr>
            <a:spLocks noGrp="1"/>
          </p:cNvSpPr>
          <p:nvPr>
            <p:ph type="title"/>
          </p:nvPr>
        </p:nvSpPr>
        <p:spPr>
          <a:xfrm>
            <a:off x="614952" y="-203247"/>
            <a:ext cx="10364451" cy="1596177"/>
          </a:xfrm>
        </p:spPr>
        <p:txBody>
          <a:bodyPr/>
          <a:lstStyle/>
          <a:p>
            <a:r>
              <a:rPr lang="en-US" b="1" dirty="0">
                <a:solidFill>
                  <a:schemeClr val="accent1">
                    <a:lumMod val="75000"/>
                  </a:schemeClr>
                </a:solidFill>
                <a:latin typeface="Amasis MT Pro Black" panose="02040604050005020304" pitchFamily="18" charset="0"/>
              </a:rPr>
              <a:t>Machinery</a:t>
            </a:r>
          </a:p>
        </p:txBody>
      </p:sp>
      <p:sp>
        <p:nvSpPr>
          <p:cNvPr id="4" name="Rectangle 3">
            <a:extLst>
              <a:ext uri="{FF2B5EF4-FFF2-40B4-BE49-F238E27FC236}">
                <a16:creationId xmlns:a16="http://schemas.microsoft.com/office/drawing/2014/main" id="{42E88BB7-F6C7-1A40-8B2E-92FE0552D7CF}"/>
              </a:ext>
            </a:extLst>
          </p:cNvPr>
          <p:cNvSpPr/>
          <p:nvPr/>
        </p:nvSpPr>
        <p:spPr>
          <a:xfrm>
            <a:off x="614951" y="1032693"/>
            <a:ext cx="10962097" cy="5629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Amasis MT Pro Medium" panose="02040604050005020304" pitchFamily="18" charset="0"/>
              </a:rPr>
              <a:t>Milk storage tank</a:t>
            </a:r>
          </a:p>
          <a:p>
            <a:pPr algn="just"/>
            <a:r>
              <a:rPr lang="en-US" sz="2000" dirty="0">
                <a:solidFill>
                  <a:schemeClr val="tx1"/>
                </a:solidFill>
                <a:latin typeface="Amasis MT Pro Medium" panose="02040604050005020304" pitchFamily="18" charset="0"/>
              </a:rPr>
              <a:t>Pasteurizer</a:t>
            </a:r>
          </a:p>
          <a:p>
            <a:pPr algn="just"/>
            <a:r>
              <a:rPr lang="en-US" sz="2000" dirty="0">
                <a:solidFill>
                  <a:schemeClr val="tx1"/>
                </a:solidFill>
                <a:latin typeface="Amasis MT Pro Medium" panose="02040604050005020304" pitchFamily="18" charset="0"/>
              </a:rPr>
              <a:t>Pasteurizer holding tube</a:t>
            </a:r>
          </a:p>
          <a:p>
            <a:pPr algn="just"/>
            <a:r>
              <a:rPr lang="en-US" sz="2000" dirty="0">
                <a:solidFill>
                  <a:schemeClr val="tx1"/>
                </a:solidFill>
                <a:latin typeface="Amasis MT Pro Medium" panose="02040604050005020304" pitchFamily="18" charset="0"/>
              </a:rPr>
              <a:t>Thermometer</a:t>
            </a:r>
          </a:p>
          <a:p>
            <a:pPr algn="just"/>
            <a:r>
              <a:rPr lang="en-US" sz="2000" dirty="0">
                <a:solidFill>
                  <a:schemeClr val="tx1"/>
                </a:solidFill>
                <a:latin typeface="Amasis MT Pro Medium" panose="02040604050005020304" pitchFamily="18" charset="0"/>
              </a:rPr>
              <a:t>Lactometer</a:t>
            </a:r>
          </a:p>
          <a:p>
            <a:pPr algn="just"/>
            <a:r>
              <a:rPr lang="en-US" sz="2000" dirty="0">
                <a:solidFill>
                  <a:schemeClr val="tx1"/>
                </a:solidFill>
                <a:latin typeface="Amasis MT Pro Medium" panose="02040604050005020304" pitchFamily="18" charset="0"/>
              </a:rPr>
              <a:t>Gerber centrifuge</a:t>
            </a:r>
          </a:p>
          <a:p>
            <a:pPr algn="just"/>
            <a:r>
              <a:rPr lang="en-US" sz="2000" dirty="0">
                <a:solidFill>
                  <a:schemeClr val="tx1"/>
                </a:solidFill>
                <a:latin typeface="Amasis MT Pro Medium" panose="02040604050005020304" pitchFamily="18" charset="0"/>
              </a:rPr>
              <a:t>Refrigerator</a:t>
            </a:r>
          </a:p>
          <a:p>
            <a:pPr algn="just"/>
            <a:r>
              <a:rPr lang="en-US" sz="2000" dirty="0">
                <a:solidFill>
                  <a:schemeClr val="tx1"/>
                </a:solidFill>
                <a:latin typeface="Amasis MT Pro Medium" panose="02040604050005020304" pitchFamily="18" charset="0"/>
              </a:rPr>
              <a:t> weight machine</a:t>
            </a:r>
          </a:p>
          <a:p>
            <a:pPr algn="just"/>
            <a:r>
              <a:rPr lang="en-US" sz="2000" dirty="0">
                <a:solidFill>
                  <a:schemeClr val="tx1"/>
                </a:solidFill>
                <a:latin typeface="Amasis MT Pro Medium" panose="02040604050005020304" pitchFamily="18" charset="0"/>
              </a:rPr>
              <a:t>Water bath</a:t>
            </a:r>
          </a:p>
          <a:p>
            <a:pPr algn="just"/>
            <a:r>
              <a:rPr lang="en-US" sz="2000" dirty="0">
                <a:solidFill>
                  <a:schemeClr val="tx1"/>
                </a:solidFill>
                <a:latin typeface="Amasis MT Pro Medium" panose="02040604050005020304" pitchFamily="18" charset="0"/>
              </a:rPr>
              <a:t>Hot air oven</a:t>
            </a:r>
          </a:p>
          <a:p>
            <a:pPr algn="just"/>
            <a:r>
              <a:rPr lang="en-US" sz="2000" dirty="0">
                <a:solidFill>
                  <a:schemeClr val="tx1"/>
                </a:solidFill>
                <a:latin typeface="Amasis MT Pro Medium" panose="02040604050005020304" pitchFamily="18" charset="0"/>
              </a:rPr>
              <a:t>Packaging machine</a:t>
            </a:r>
          </a:p>
        </p:txBody>
      </p:sp>
      <p:pic>
        <p:nvPicPr>
          <p:cNvPr id="3" name="Picture 4">
            <a:extLst>
              <a:ext uri="{FF2B5EF4-FFF2-40B4-BE49-F238E27FC236}">
                <a16:creationId xmlns:a16="http://schemas.microsoft.com/office/drawing/2014/main" id="{558422BF-CD7A-349C-51F2-1B39661FE111}"/>
              </a:ext>
            </a:extLst>
          </p:cNvPr>
          <p:cNvPicPr>
            <a:picLocks noChangeAspect="1"/>
          </p:cNvPicPr>
          <p:nvPr/>
        </p:nvPicPr>
        <p:blipFill>
          <a:blip r:embed="rId2"/>
          <a:stretch>
            <a:fillRect/>
          </a:stretch>
        </p:blipFill>
        <p:spPr>
          <a:xfrm>
            <a:off x="8019546" y="1258132"/>
            <a:ext cx="3428426" cy="2408060"/>
          </a:xfrm>
          <a:prstGeom prst="rect">
            <a:avLst/>
          </a:prstGeom>
        </p:spPr>
      </p:pic>
      <p:pic>
        <p:nvPicPr>
          <p:cNvPr id="5" name="Picture 5">
            <a:extLst>
              <a:ext uri="{FF2B5EF4-FFF2-40B4-BE49-F238E27FC236}">
                <a16:creationId xmlns:a16="http://schemas.microsoft.com/office/drawing/2014/main" id="{4B3A5EE6-1CED-988F-0E38-BB783966770C}"/>
              </a:ext>
            </a:extLst>
          </p:cNvPr>
          <p:cNvPicPr>
            <a:picLocks noChangeAspect="1"/>
          </p:cNvPicPr>
          <p:nvPr/>
        </p:nvPicPr>
        <p:blipFill>
          <a:blip r:embed="rId3"/>
          <a:stretch>
            <a:fillRect/>
          </a:stretch>
        </p:blipFill>
        <p:spPr>
          <a:xfrm>
            <a:off x="3899150" y="3847238"/>
            <a:ext cx="5476439" cy="2633498"/>
          </a:xfrm>
          <a:prstGeom prst="rect">
            <a:avLst/>
          </a:prstGeom>
          <a:ln>
            <a:noFill/>
          </a:ln>
          <a:effectLst>
            <a:softEdge rad="112500"/>
          </a:effectLst>
        </p:spPr>
      </p:pic>
    </p:spTree>
    <p:extLst>
      <p:ext uri="{BB962C8B-B14F-4D97-AF65-F5344CB8AC3E}">
        <p14:creationId xmlns:p14="http://schemas.microsoft.com/office/powerpoint/2010/main" val="376240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B4E0-A9B5-D2EA-333C-967FA22425A9}"/>
              </a:ext>
            </a:extLst>
          </p:cNvPr>
          <p:cNvSpPr>
            <a:spLocks noGrp="1"/>
          </p:cNvSpPr>
          <p:nvPr>
            <p:ph type="title"/>
          </p:nvPr>
        </p:nvSpPr>
        <p:spPr>
          <a:xfrm>
            <a:off x="1175246" y="-390011"/>
            <a:ext cx="11066488" cy="1471540"/>
          </a:xfrm>
        </p:spPr>
        <p:txBody>
          <a:bodyPr/>
          <a:lstStyle/>
          <a:p>
            <a:r>
              <a:rPr lang="en-US" b="1" dirty="0">
                <a:solidFill>
                  <a:schemeClr val="accent1">
                    <a:lumMod val="75000"/>
                  </a:schemeClr>
                </a:solidFill>
                <a:latin typeface="Amasis MT Pro Black" panose="02040604050005020304" pitchFamily="18" charset="0"/>
              </a:rPr>
              <a:t>Flow chart</a:t>
            </a:r>
          </a:p>
        </p:txBody>
      </p:sp>
      <p:sp>
        <p:nvSpPr>
          <p:cNvPr id="5" name="Rectangle 4">
            <a:extLst>
              <a:ext uri="{FF2B5EF4-FFF2-40B4-BE49-F238E27FC236}">
                <a16:creationId xmlns:a16="http://schemas.microsoft.com/office/drawing/2014/main" id="{C4D24EA0-903F-579F-9F8F-4A2C29578827}"/>
              </a:ext>
            </a:extLst>
          </p:cNvPr>
          <p:cNvSpPr/>
          <p:nvPr/>
        </p:nvSpPr>
        <p:spPr>
          <a:xfrm>
            <a:off x="133521" y="804171"/>
            <a:ext cx="11832536" cy="626035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Alternate Process 5">
            <a:extLst>
              <a:ext uri="{FF2B5EF4-FFF2-40B4-BE49-F238E27FC236}">
                <a16:creationId xmlns:a16="http://schemas.microsoft.com/office/drawing/2014/main" id="{62A1EDD4-51EF-DC26-4598-85AF1539D7A6}"/>
              </a:ext>
            </a:extLst>
          </p:cNvPr>
          <p:cNvSpPr/>
          <p:nvPr/>
        </p:nvSpPr>
        <p:spPr>
          <a:xfrm>
            <a:off x="64573" y="804171"/>
            <a:ext cx="2188693" cy="8885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Receiving of milk</a:t>
            </a:r>
          </a:p>
        </p:txBody>
      </p:sp>
      <p:sp>
        <p:nvSpPr>
          <p:cNvPr id="16" name="Arrow: Notched Right 15">
            <a:extLst>
              <a:ext uri="{FF2B5EF4-FFF2-40B4-BE49-F238E27FC236}">
                <a16:creationId xmlns:a16="http://schemas.microsoft.com/office/drawing/2014/main" id="{AACFB0A3-2EF6-0406-2797-316D00A482C8}"/>
              </a:ext>
            </a:extLst>
          </p:cNvPr>
          <p:cNvSpPr/>
          <p:nvPr/>
        </p:nvSpPr>
        <p:spPr>
          <a:xfrm>
            <a:off x="2514104" y="1267790"/>
            <a:ext cx="666139" cy="15469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Alternate Process 16">
            <a:extLst>
              <a:ext uri="{FF2B5EF4-FFF2-40B4-BE49-F238E27FC236}">
                <a16:creationId xmlns:a16="http://schemas.microsoft.com/office/drawing/2014/main" id="{3D73689A-73F1-CFB4-9AB7-3A684EB20B7F}"/>
              </a:ext>
            </a:extLst>
          </p:cNvPr>
          <p:cNvSpPr/>
          <p:nvPr/>
        </p:nvSpPr>
        <p:spPr>
          <a:xfrm>
            <a:off x="3363925" y="970803"/>
            <a:ext cx="1912703" cy="87935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Preheating</a:t>
            </a:r>
          </a:p>
          <a:p>
            <a:pPr algn="ctr"/>
            <a:r>
              <a:rPr lang="en-US" dirty="0">
                <a:solidFill>
                  <a:schemeClr val="tx1"/>
                </a:solidFill>
              </a:rPr>
              <a:t>(35-40°C)</a:t>
            </a:r>
          </a:p>
        </p:txBody>
      </p:sp>
      <p:sp>
        <p:nvSpPr>
          <p:cNvPr id="20" name="Arrow: Notched Right 19">
            <a:extLst>
              <a:ext uri="{FF2B5EF4-FFF2-40B4-BE49-F238E27FC236}">
                <a16:creationId xmlns:a16="http://schemas.microsoft.com/office/drawing/2014/main" id="{D4BC4496-F2FE-687E-3341-419B874F0964}"/>
              </a:ext>
            </a:extLst>
          </p:cNvPr>
          <p:cNvSpPr/>
          <p:nvPr/>
        </p:nvSpPr>
        <p:spPr>
          <a:xfrm flipV="1">
            <a:off x="5381302" y="1206165"/>
            <a:ext cx="479191" cy="1590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Alternate Process 20">
            <a:extLst>
              <a:ext uri="{FF2B5EF4-FFF2-40B4-BE49-F238E27FC236}">
                <a16:creationId xmlns:a16="http://schemas.microsoft.com/office/drawing/2014/main" id="{2FD91A8E-E934-5F60-353B-4EB0846B0C85}"/>
              </a:ext>
            </a:extLst>
          </p:cNvPr>
          <p:cNvSpPr/>
          <p:nvPr/>
        </p:nvSpPr>
        <p:spPr>
          <a:xfrm>
            <a:off x="5974800" y="969296"/>
            <a:ext cx="2537173" cy="79178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Filtration/Clarification</a:t>
            </a:r>
          </a:p>
        </p:txBody>
      </p:sp>
      <p:sp>
        <p:nvSpPr>
          <p:cNvPr id="22" name="Arrow: Notched Right 21">
            <a:extLst>
              <a:ext uri="{FF2B5EF4-FFF2-40B4-BE49-F238E27FC236}">
                <a16:creationId xmlns:a16="http://schemas.microsoft.com/office/drawing/2014/main" id="{97596CE0-384F-1868-9897-97DA72E76F13}"/>
              </a:ext>
            </a:extLst>
          </p:cNvPr>
          <p:cNvSpPr/>
          <p:nvPr/>
        </p:nvSpPr>
        <p:spPr>
          <a:xfrm>
            <a:off x="8565128" y="1221772"/>
            <a:ext cx="541617" cy="1731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Alternate Process 22">
            <a:extLst>
              <a:ext uri="{FF2B5EF4-FFF2-40B4-BE49-F238E27FC236}">
                <a16:creationId xmlns:a16="http://schemas.microsoft.com/office/drawing/2014/main" id="{46E826D9-A754-4264-332F-79BA91DC0266}"/>
              </a:ext>
            </a:extLst>
          </p:cNvPr>
          <p:cNvSpPr/>
          <p:nvPr/>
        </p:nvSpPr>
        <p:spPr>
          <a:xfrm>
            <a:off x="9364056" y="1077221"/>
            <a:ext cx="1912703" cy="79178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Standardization</a:t>
            </a:r>
          </a:p>
          <a:p>
            <a:pPr algn="ctr"/>
            <a:r>
              <a:rPr lang="en-US" dirty="0">
                <a:solidFill>
                  <a:schemeClr val="tx1"/>
                </a:solidFill>
              </a:rPr>
              <a:t>( Fat: 0-5%, SNF: 11-13)</a:t>
            </a:r>
          </a:p>
        </p:txBody>
      </p:sp>
      <p:sp>
        <p:nvSpPr>
          <p:cNvPr id="3" name="Flowchart: Alternate Process 2">
            <a:extLst>
              <a:ext uri="{FF2B5EF4-FFF2-40B4-BE49-F238E27FC236}">
                <a16:creationId xmlns:a16="http://schemas.microsoft.com/office/drawing/2014/main" id="{B367CD17-B4F1-A6D1-A280-3AF43B4FECC9}"/>
              </a:ext>
            </a:extLst>
          </p:cNvPr>
          <p:cNvSpPr/>
          <p:nvPr/>
        </p:nvSpPr>
        <p:spPr>
          <a:xfrm>
            <a:off x="9009138" y="2085656"/>
            <a:ext cx="2288778" cy="114683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Preheating ( 60°C )</a:t>
            </a:r>
          </a:p>
        </p:txBody>
      </p:sp>
      <p:sp>
        <p:nvSpPr>
          <p:cNvPr id="4" name="Arrow: Notched Right 3">
            <a:extLst>
              <a:ext uri="{FF2B5EF4-FFF2-40B4-BE49-F238E27FC236}">
                <a16:creationId xmlns:a16="http://schemas.microsoft.com/office/drawing/2014/main" id="{C3EAEF7B-4A31-5762-EB55-10043D4DB79A}"/>
              </a:ext>
            </a:extLst>
          </p:cNvPr>
          <p:cNvSpPr/>
          <p:nvPr/>
        </p:nvSpPr>
        <p:spPr>
          <a:xfrm rot="10800000">
            <a:off x="7873043" y="2560086"/>
            <a:ext cx="664881" cy="1979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extLst>
              <a:ext uri="{FF2B5EF4-FFF2-40B4-BE49-F238E27FC236}">
                <a16:creationId xmlns:a16="http://schemas.microsoft.com/office/drawing/2014/main" id="{E6FF169A-1227-35A0-6C2A-AE94B385BFEB}"/>
              </a:ext>
            </a:extLst>
          </p:cNvPr>
          <p:cNvSpPr/>
          <p:nvPr/>
        </p:nvSpPr>
        <p:spPr>
          <a:xfrm>
            <a:off x="5823279" y="2341731"/>
            <a:ext cx="1891029" cy="7557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Homogenization</a:t>
            </a:r>
          </a:p>
          <a:p>
            <a:pPr algn="ctr"/>
            <a:endParaRPr lang="en-US" baseline="30000" dirty="0">
              <a:solidFill>
                <a:schemeClr val="tx1"/>
              </a:solidFill>
            </a:endParaRPr>
          </a:p>
        </p:txBody>
      </p:sp>
      <p:sp>
        <p:nvSpPr>
          <p:cNvPr id="8" name="Arrow: Notched Right 7">
            <a:extLst>
              <a:ext uri="{FF2B5EF4-FFF2-40B4-BE49-F238E27FC236}">
                <a16:creationId xmlns:a16="http://schemas.microsoft.com/office/drawing/2014/main" id="{7FD790F9-D057-FB3A-14AE-37B8C4E709DD}"/>
              </a:ext>
            </a:extLst>
          </p:cNvPr>
          <p:cNvSpPr/>
          <p:nvPr/>
        </p:nvSpPr>
        <p:spPr>
          <a:xfrm rot="10800000">
            <a:off x="5154653" y="2500046"/>
            <a:ext cx="587360" cy="1590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EB9EECEC-C5D7-2BB5-0573-0BF7F313108D}"/>
              </a:ext>
            </a:extLst>
          </p:cNvPr>
          <p:cNvSpPr/>
          <p:nvPr/>
        </p:nvSpPr>
        <p:spPr>
          <a:xfrm>
            <a:off x="2795602" y="2162719"/>
            <a:ext cx="2277786" cy="104955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Heat treatment</a:t>
            </a:r>
          </a:p>
          <a:p>
            <a:pPr algn="ctr"/>
            <a:r>
              <a:rPr lang="en-US">
                <a:solidFill>
                  <a:schemeClr val="tx1"/>
                </a:solidFill>
              </a:rPr>
              <a:t>( 90°C/10min)</a:t>
            </a:r>
            <a:endParaRPr lang="en-US" dirty="0">
              <a:solidFill>
                <a:schemeClr val="tx1"/>
              </a:solidFill>
            </a:endParaRPr>
          </a:p>
          <a:p>
            <a:pPr algn="ctr"/>
            <a:endParaRPr lang="en-US" dirty="0">
              <a:solidFill>
                <a:schemeClr val="tx1"/>
              </a:solidFill>
            </a:endParaRPr>
          </a:p>
        </p:txBody>
      </p:sp>
      <p:sp>
        <p:nvSpPr>
          <p:cNvPr id="10" name="Arrow: Notched Right 9">
            <a:extLst>
              <a:ext uri="{FF2B5EF4-FFF2-40B4-BE49-F238E27FC236}">
                <a16:creationId xmlns:a16="http://schemas.microsoft.com/office/drawing/2014/main" id="{1C416D79-EE46-555E-C6EC-E06E647D8049}"/>
              </a:ext>
            </a:extLst>
          </p:cNvPr>
          <p:cNvSpPr/>
          <p:nvPr/>
        </p:nvSpPr>
        <p:spPr>
          <a:xfrm rot="10800000">
            <a:off x="2181878" y="2530752"/>
            <a:ext cx="472708" cy="1424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Alternate Process 10">
            <a:extLst>
              <a:ext uri="{FF2B5EF4-FFF2-40B4-BE49-F238E27FC236}">
                <a16:creationId xmlns:a16="http://schemas.microsoft.com/office/drawing/2014/main" id="{64180C2E-0D4F-A7F3-C6D0-FC2A0650E715}"/>
              </a:ext>
            </a:extLst>
          </p:cNvPr>
          <p:cNvSpPr/>
          <p:nvPr/>
        </p:nvSpPr>
        <p:spPr>
          <a:xfrm>
            <a:off x="3321531" y="3980905"/>
            <a:ext cx="2581733" cy="99818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Packaging</a:t>
            </a:r>
          </a:p>
        </p:txBody>
      </p:sp>
      <p:sp>
        <p:nvSpPr>
          <p:cNvPr id="12" name="Flowchart: Alternate Process 11">
            <a:extLst>
              <a:ext uri="{FF2B5EF4-FFF2-40B4-BE49-F238E27FC236}">
                <a16:creationId xmlns:a16="http://schemas.microsoft.com/office/drawing/2014/main" id="{A468076B-4EDC-4DB2-0783-AD4734F7739A}"/>
              </a:ext>
            </a:extLst>
          </p:cNvPr>
          <p:cNvSpPr/>
          <p:nvPr/>
        </p:nvSpPr>
        <p:spPr>
          <a:xfrm>
            <a:off x="14383" y="2173717"/>
            <a:ext cx="1950945" cy="103855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Cooling to 30°C</a:t>
            </a:r>
          </a:p>
        </p:txBody>
      </p:sp>
      <p:sp>
        <p:nvSpPr>
          <p:cNvPr id="13" name="Arrow: Notched Right 12">
            <a:extLst>
              <a:ext uri="{FF2B5EF4-FFF2-40B4-BE49-F238E27FC236}">
                <a16:creationId xmlns:a16="http://schemas.microsoft.com/office/drawing/2014/main" id="{797AA3A9-184D-06E6-426B-563296EA0516}"/>
              </a:ext>
            </a:extLst>
          </p:cNvPr>
          <p:cNvSpPr/>
          <p:nvPr/>
        </p:nvSpPr>
        <p:spPr>
          <a:xfrm rot="5400000" flipV="1">
            <a:off x="592738" y="3566186"/>
            <a:ext cx="534302" cy="25993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Alternate Process 13">
            <a:extLst>
              <a:ext uri="{FF2B5EF4-FFF2-40B4-BE49-F238E27FC236}">
                <a16:creationId xmlns:a16="http://schemas.microsoft.com/office/drawing/2014/main" id="{D55756D4-98A7-351D-70DD-08604B23A232}"/>
              </a:ext>
            </a:extLst>
          </p:cNvPr>
          <p:cNvSpPr/>
          <p:nvPr/>
        </p:nvSpPr>
        <p:spPr>
          <a:xfrm>
            <a:off x="128616" y="4227280"/>
            <a:ext cx="2277785" cy="7518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Addition of starter cultures (1-1.5%)</a:t>
            </a:r>
          </a:p>
        </p:txBody>
      </p:sp>
      <p:sp>
        <p:nvSpPr>
          <p:cNvPr id="15" name="Arrow: Notched Right 14">
            <a:extLst>
              <a:ext uri="{FF2B5EF4-FFF2-40B4-BE49-F238E27FC236}">
                <a16:creationId xmlns:a16="http://schemas.microsoft.com/office/drawing/2014/main" id="{AC60D41D-56BA-8CA5-6225-CFE7088CE94F}"/>
              </a:ext>
            </a:extLst>
          </p:cNvPr>
          <p:cNvSpPr/>
          <p:nvPr/>
        </p:nvSpPr>
        <p:spPr>
          <a:xfrm>
            <a:off x="2564958" y="4530654"/>
            <a:ext cx="564430" cy="2363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Notched Right 17">
            <a:extLst>
              <a:ext uri="{FF2B5EF4-FFF2-40B4-BE49-F238E27FC236}">
                <a16:creationId xmlns:a16="http://schemas.microsoft.com/office/drawing/2014/main" id="{AC2A4279-5CCD-FB31-594E-BFE06D63D4B1}"/>
              </a:ext>
            </a:extLst>
          </p:cNvPr>
          <p:cNvSpPr/>
          <p:nvPr/>
        </p:nvSpPr>
        <p:spPr>
          <a:xfrm>
            <a:off x="5932964" y="4667059"/>
            <a:ext cx="419773" cy="1979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Alternate Process 18">
            <a:extLst>
              <a:ext uri="{FF2B5EF4-FFF2-40B4-BE49-F238E27FC236}">
                <a16:creationId xmlns:a16="http://schemas.microsoft.com/office/drawing/2014/main" id="{56D0A290-F878-4916-809A-C781C7850AEE}"/>
              </a:ext>
            </a:extLst>
          </p:cNvPr>
          <p:cNvSpPr/>
          <p:nvPr/>
        </p:nvSpPr>
        <p:spPr>
          <a:xfrm>
            <a:off x="6495805" y="4087208"/>
            <a:ext cx="2042119" cy="108847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Incubation</a:t>
            </a:r>
          </a:p>
          <a:p>
            <a:pPr algn="ctr"/>
            <a:r>
              <a:rPr lang="en-US" dirty="0">
                <a:solidFill>
                  <a:schemeClr val="tx1"/>
                </a:solidFill>
              </a:rPr>
              <a:t>(30°-37°C/6-8hr)</a:t>
            </a:r>
          </a:p>
        </p:txBody>
      </p:sp>
      <p:sp>
        <p:nvSpPr>
          <p:cNvPr id="25" name="Arrow: Notched Right 24">
            <a:extLst>
              <a:ext uri="{FF2B5EF4-FFF2-40B4-BE49-F238E27FC236}">
                <a16:creationId xmlns:a16="http://schemas.microsoft.com/office/drawing/2014/main" id="{79EBDA59-310F-5D41-2402-3862FF31D777}"/>
              </a:ext>
            </a:extLst>
          </p:cNvPr>
          <p:cNvSpPr/>
          <p:nvPr/>
        </p:nvSpPr>
        <p:spPr>
          <a:xfrm>
            <a:off x="8640314" y="4554012"/>
            <a:ext cx="437606" cy="2120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Alternate Process 25">
            <a:extLst>
              <a:ext uri="{FF2B5EF4-FFF2-40B4-BE49-F238E27FC236}">
                <a16:creationId xmlns:a16="http://schemas.microsoft.com/office/drawing/2014/main" id="{5EF1223C-63E6-C5F2-ABDB-1D2E8879ACDF}"/>
              </a:ext>
            </a:extLst>
          </p:cNvPr>
          <p:cNvSpPr/>
          <p:nvPr/>
        </p:nvSpPr>
        <p:spPr>
          <a:xfrm>
            <a:off x="9364056" y="4065655"/>
            <a:ext cx="2581733" cy="104955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Curd </a:t>
            </a:r>
          </a:p>
        </p:txBody>
      </p:sp>
      <p:sp>
        <p:nvSpPr>
          <p:cNvPr id="28" name="Arrow: Curved Left 27">
            <a:extLst>
              <a:ext uri="{FF2B5EF4-FFF2-40B4-BE49-F238E27FC236}">
                <a16:creationId xmlns:a16="http://schemas.microsoft.com/office/drawing/2014/main" id="{03AEC529-8C70-43B7-E164-023564026CA6}"/>
              </a:ext>
            </a:extLst>
          </p:cNvPr>
          <p:cNvSpPr/>
          <p:nvPr/>
        </p:nvSpPr>
        <p:spPr>
          <a:xfrm>
            <a:off x="11621787" y="1797793"/>
            <a:ext cx="359897" cy="1087875"/>
          </a:xfrm>
          <a:prstGeom prst="curvedLeftArrow">
            <a:avLst>
              <a:gd name="adj1" fmla="val 25000"/>
              <a:gd name="adj2" fmla="val 50000"/>
              <a:gd name="adj3" fmla="val 31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Notched Right 23">
            <a:extLst>
              <a:ext uri="{FF2B5EF4-FFF2-40B4-BE49-F238E27FC236}">
                <a16:creationId xmlns:a16="http://schemas.microsoft.com/office/drawing/2014/main" id="{5DA75ACD-2D56-F699-BDD4-E78C3AEE7240}"/>
              </a:ext>
            </a:extLst>
          </p:cNvPr>
          <p:cNvSpPr/>
          <p:nvPr/>
        </p:nvSpPr>
        <p:spPr>
          <a:xfrm rot="5197851">
            <a:off x="10682933" y="5255147"/>
            <a:ext cx="365312" cy="2186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7185FA67-C867-8979-E74D-DD0BDA5C4D28}"/>
              </a:ext>
            </a:extLst>
          </p:cNvPr>
          <p:cNvSpPr/>
          <p:nvPr/>
        </p:nvSpPr>
        <p:spPr>
          <a:xfrm>
            <a:off x="9468836" y="5669759"/>
            <a:ext cx="2553810" cy="871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Cooling and storage&lt;5°C</a:t>
            </a:r>
          </a:p>
        </p:txBody>
      </p:sp>
      <p:pic>
        <p:nvPicPr>
          <p:cNvPr id="29" name="Picture 29">
            <a:extLst>
              <a:ext uri="{FF2B5EF4-FFF2-40B4-BE49-F238E27FC236}">
                <a16:creationId xmlns:a16="http://schemas.microsoft.com/office/drawing/2014/main" id="{0F05F086-102F-B84C-587D-6D8EEBE689E2}"/>
              </a:ext>
            </a:extLst>
          </p:cNvPr>
          <p:cNvPicPr>
            <a:picLocks noChangeAspect="1"/>
          </p:cNvPicPr>
          <p:nvPr/>
        </p:nvPicPr>
        <p:blipFill>
          <a:blip r:embed="rId2"/>
          <a:stretch>
            <a:fillRect/>
          </a:stretch>
        </p:blipFill>
        <p:spPr>
          <a:xfrm>
            <a:off x="1720969" y="5303194"/>
            <a:ext cx="6079116" cy="1410443"/>
          </a:xfrm>
          <a:prstGeom prst="rect">
            <a:avLst/>
          </a:prstGeom>
        </p:spPr>
      </p:pic>
    </p:spTree>
    <p:extLst>
      <p:ext uri="{BB962C8B-B14F-4D97-AF65-F5344CB8AC3E}">
        <p14:creationId xmlns:p14="http://schemas.microsoft.com/office/powerpoint/2010/main" val="74399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2CE2-F7F4-B70D-EA9C-7210BF7EA2BA}"/>
              </a:ext>
            </a:extLst>
          </p:cNvPr>
          <p:cNvSpPr>
            <a:spLocks noGrp="1"/>
          </p:cNvSpPr>
          <p:nvPr>
            <p:ph type="title"/>
          </p:nvPr>
        </p:nvSpPr>
        <p:spPr/>
        <p:txBody>
          <a:bodyPr/>
          <a:lstStyle/>
          <a:p>
            <a:r>
              <a:rPr lang="en-US">
                <a:solidFill>
                  <a:schemeClr val="accent1">
                    <a:lumMod val="75000"/>
                  </a:schemeClr>
                </a:solidFill>
                <a:latin typeface="Amasis MT Pro Black" panose="02040604050005020304" pitchFamily="18" charset="0"/>
              </a:rPr>
              <a:t>Laboratory test</a:t>
            </a:r>
          </a:p>
        </p:txBody>
      </p:sp>
      <p:sp>
        <p:nvSpPr>
          <p:cNvPr id="4" name="Rectangle 3">
            <a:extLst>
              <a:ext uri="{FF2B5EF4-FFF2-40B4-BE49-F238E27FC236}">
                <a16:creationId xmlns:a16="http://schemas.microsoft.com/office/drawing/2014/main" id="{66128840-4241-20D8-B50D-49792EDF023F}"/>
              </a:ext>
            </a:extLst>
          </p:cNvPr>
          <p:cNvSpPr/>
          <p:nvPr/>
        </p:nvSpPr>
        <p:spPr>
          <a:xfrm rot="10800000" flipV="1">
            <a:off x="1344707" y="2658265"/>
            <a:ext cx="4538382" cy="3660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000" dirty="0">
                <a:solidFill>
                  <a:schemeClr val="tx1"/>
                </a:solidFill>
                <a:latin typeface="Amasis MT Pro Medium" panose="02040604050005020304" pitchFamily="18" charset="0"/>
                <a:ea typeface="Abadi" panose="02000000000000000000" pitchFamily="2" charset="0"/>
              </a:rPr>
              <a:t>Fat test</a:t>
            </a:r>
          </a:p>
          <a:p>
            <a:pPr marL="285750" indent="-285750">
              <a:buFont typeface="Arial" panose="020B0604020202020204" pitchFamily="34" charset="0"/>
              <a:buChar char="•"/>
            </a:pPr>
            <a:r>
              <a:rPr lang="en-US" sz="4000" dirty="0">
                <a:solidFill>
                  <a:schemeClr val="tx1"/>
                </a:solidFill>
                <a:latin typeface="Amasis MT Pro Medium" panose="02040604050005020304" pitchFamily="18" charset="0"/>
                <a:ea typeface="Abadi" panose="02000000000000000000" pitchFamily="2" charset="0"/>
              </a:rPr>
              <a:t>SNF test</a:t>
            </a:r>
          </a:p>
          <a:p>
            <a:pPr marL="285750" indent="-285750">
              <a:buFont typeface="Arial" panose="020B0604020202020204" pitchFamily="34" charset="0"/>
              <a:buChar char="•"/>
            </a:pPr>
            <a:r>
              <a:rPr lang="en-US" sz="4000" dirty="0">
                <a:solidFill>
                  <a:schemeClr val="tx1"/>
                </a:solidFill>
                <a:latin typeface="Amasis MT Pro Medium" panose="02040604050005020304" pitchFamily="18" charset="0"/>
                <a:ea typeface="Abadi" panose="02000000000000000000" pitchFamily="2" charset="0"/>
              </a:rPr>
              <a:t>Acidity test</a:t>
            </a:r>
          </a:p>
          <a:p>
            <a:pPr marL="285750" indent="-285750">
              <a:buFont typeface="Arial" panose="020B0604020202020204" pitchFamily="34" charset="0"/>
              <a:buChar char="•"/>
            </a:pPr>
            <a:r>
              <a:rPr lang="en-US" sz="4000" dirty="0">
                <a:solidFill>
                  <a:schemeClr val="tx1"/>
                </a:solidFill>
                <a:latin typeface="Amasis MT Pro Medium" panose="02040604050005020304" pitchFamily="18" charset="0"/>
                <a:ea typeface="Abadi" panose="02000000000000000000" pitchFamily="2" charset="0"/>
              </a:rPr>
              <a:t>Alcohol test</a:t>
            </a:r>
          </a:p>
          <a:p>
            <a:endParaRPr lang="en-US" sz="4000" dirty="0">
              <a:solidFill>
                <a:schemeClr val="tx1"/>
              </a:solidFill>
              <a:latin typeface="Amasis MT Pro Medium" panose="02040604050005020304" pitchFamily="18" charset="0"/>
              <a:ea typeface="Abadi" panose="02000000000000000000" pitchFamily="2" charset="0"/>
            </a:endParaRPr>
          </a:p>
        </p:txBody>
      </p:sp>
      <p:pic>
        <p:nvPicPr>
          <p:cNvPr id="5" name="Picture 5">
            <a:extLst>
              <a:ext uri="{FF2B5EF4-FFF2-40B4-BE49-F238E27FC236}">
                <a16:creationId xmlns:a16="http://schemas.microsoft.com/office/drawing/2014/main" id="{7BB9DD51-7483-9FF1-DC3C-29EC63EDD6A9}"/>
              </a:ext>
            </a:extLst>
          </p:cNvPr>
          <p:cNvPicPr>
            <a:picLocks noChangeAspect="1"/>
          </p:cNvPicPr>
          <p:nvPr/>
        </p:nvPicPr>
        <p:blipFill>
          <a:blip r:embed="rId2"/>
          <a:stretch>
            <a:fillRect/>
          </a:stretch>
        </p:blipFill>
        <p:spPr>
          <a:xfrm>
            <a:off x="6706225" y="2396794"/>
            <a:ext cx="4141068" cy="3660588"/>
          </a:xfrm>
          <a:prstGeom prst="rect">
            <a:avLst/>
          </a:prstGeom>
        </p:spPr>
      </p:pic>
    </p:spTree>
    <p:extLst>
      <p:ext uri="{BB962C8B-B14F-4D97-AF65-F5344CB8AC3E}">
        <p14:creationId xmlns:p14="http://schemas.microsoft.com/office/powerpoint/2010/main" val="155016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DA0D-86A5-F798-3681-DCFEF90109C6}"/>
              </a:ext>
            </a:extLst>
          </p:cNvPr>
          <p:cNvSpPr>
            <a:spLocks noGrp="1"/>
          </p:cNvSpPr>
          <p:nvPr>
            <p:ph type="title"/>
          </p:nvPr>
        </p:nvSpPr>
        <p:spPr/>
        <p:txBody>
          <a:bodyPr/>
          <a:lstStyle/>
          <a:p>
            <a:r>
              <a:rPr lang="en-US" b="1" dirty="0">
                <a:solidFill>
                  <a:schemeClr val="accent1">
                    <a:lumMod val="75000"/>
                  </a:schemeClr>
                </a:solidFill>
                <a:latin typeface="Amasis MT Pro Black" panose="02040604050005020304" pitchFamily="18" charset="0"/>
              </a:rPr>
              <a:t>Production cost of Per 1 Kg curd</a:t>
            </a:r>
          </a:p>
        </p:txBody>
      </p:sp>
      <p:graphicFrame>
        <p:nvGraphicFramePr>
          <p:cNvPr id="15" name="Table 15">
            <a:extLst>
              <a:ext uri="{FF2B5EF4-FFF2-40B4-BE49-F238E27FC236}">
                <a16:creationId xmlns:a16="http://schemas.microsoft.com/office/drawing/2014/main" id="{3D934324-16A9-18E4-8F66-0EC1703001AE}"/>
              </a:ext>
            </a:extLst>
          </p:cNvPr>
          <p:cNvGraphicFramePr>
            <a:graphicFrameLocks noGrp="1"/>
          </p:cNvGraphicFramePr>
          <p:nvPr>
            <p:extLst>
              <p:ext uri="{D42A27DB-BD31-4B8C-83A1-F6EECF244321}">
                <p14:modId xmlns:p14="http://schemas.microsoft.com/office/powerpoint/2010/main" val="2248767493"/>
              </p:ext>
            </p:extLst>
          </p:nvPr>
        </p:nvGraphicFramePr>
        <p:xfrm>
          <a:off x="559304" y="2214694"/>
          <a:ext cx="7302500" cy="4360335"/>
        </p:xfrm>
        <a:graphic>
          <a:graphicData uri="http://schemas.openxmlformats.org/drawingml/2006/table">
            <a:tbl>
              <a:tblPr firstRow="1" bandRow="1">
                <a:tableStyleId>{5C22544A-7EE6-4342-B048-85BDC9FD1C3A}</a:tableStyleId>
              </a:tblPr>
              <a:tblGrid>
                <a:gridCol w="3651250">
                  <a:extLst>
                    <a:ext uri="{9D8B030D-6E8A-4147-A177-3AD203B41FA5}">
                      <a16:colId xmlns:a16="http://schemas.microsoft.com/office/drawing/2014/main" val="2312409759"/>
                    </a:ext>
                  </a:extLst>
                </a:gridCol>
                <a:gridCol w="3651250">
                  <a:extLst>
                    <a:ext uri="{9D8B030D-6E8A-4147-A177-3AD203B41FA5}">
                      <a16:colId xmlns:a16="http://schemas.microsoft.com/office/drawing/2014/main" val="279470469"/>
                    </a:ext>
                  </a:extLst>
                </a:gridCol>
              </a:tblGrid>
              <a:tr h="622905">
                <a:tc>
                  <a:txBody>
                    <a:bodyPr/>
                    <a:lstStyle/>
                    <a:p>
                      <a:r>
                        <a:rPr lang="en-US" sz="2000" strike="noStrike" dirty="0">
                          <a:latin typeface="Amasis MT Pro Black" panose="02040604050005020304" pitchFamily="18" charset="0"/>
                        </a:rPr>
                        <a:t>Component of cost </a:t>
                      </a:r>
                    </a:p>
                  </a:txBody>
                  <a:tcPr/>
                </a:tc>
                <a:tc>
                  <a:txBody>
                    <a:bodyPr/>
                    <a:lstStyle/>
                    <a:p>
                      <a:r>
                        <a:rPr lang="en-US" sz="2000" dirty="0">
                          <a:latin typeface="Amasis MT Pro Black" panose="02040604050005020304" pitchFamily="18" charset="0"/>
                        </a:rPr>
                        <a:t>Cost( RS./Kg)</a:t>
                      </a:r>
                    </a:p>
                  </a:txBody>
                  <a:tcPr/>
                </a:tc>
                <a:extLst>
                  <a:ext uri="{0D108BD9-81ED-4DB2-BD59-A6C34878D82A}">
                    <a16:rowId xmlns:a16="http://schemas.microsoft.com/office/drawing/2014/main" val="709422091"/>
                  </a:ext>
                </a:extLst>
              </a:tr>
              <a:tr h="622905">
                <a:tc>
                  <a:txBody>
                    <a:bodyPr/>
                    <a:lstStyle/>
                    <a:p>
                      <a:r>
                        <a:rPr lang="en-US" sz="2400" dirty="0">
                          <a:solidFill>
                            <a:schemeClr val="tx1"/>
                          </a:solidFill>
                          <a:latin typeface="Amasis MT Pro Medium" panose="02040604050005020304" pitchFamily="18" charset="0"/>
                        </a:rPr>
                        <a:t>Raw material</a:t>
                      </a:r>
                    </a:p>
                  </a:txBody>
                  <a:tcPr/>
                </a:tc>
                <a:tc>
                  <a:txBody>
                    <a:bodyPr/>
                    <a:lstStyle/>
                    <a:p>
                      <a:r>
                        <a:rPr lang="en-US" sz="2400" dirty="0">
                          <a:latin typeface="Amasis MT Pro Medium" panose="02040604050005020304" pitchFamily="18" charset="0"/>
                        </a:rPr>
                        <a:t>40</a:t>
                      </a:r>
                    </a:p>
                  </a:txBody>
                  <a:tcPr/>
                </a:tc>
                <a:extLst>
                  <a:ext uri="{0D108BD9-81ED-4DB2-BD59-A6C34878D82A}">
                    <a16:rowId xmlns:a16="http://schemas.microsoft.com/office/drawing/2014/main" val="1467295767"/>
                  </a:ext>
                </a:extLst>
              </a:tr>
              <a:tr h="622905">
                <a:tc>
                  <a:txBody>
                    <a:bodyPr/>
                    <a:lstStyle/>
                    <a:p>
                      <a:r>
                        <a:rPr lang="en-US" sz="2400" dirty="0">
                          <a:latin typeface="Amasis MT Pro Medium" panose="02040604050005020304" pitchFamily="18" charset="0"/>
                        </a:rPr>
                        <a:t>Labour</a:t>
                      </a:r>
                    </a:p>
                  </a:txBody>
                  <a:tcPr/>
                </a:tc>
                <a:tc>
                  <a:txBody>
                    <a:bodyPr/>
                    <a:lstStyle/>
                    <a:p>
                      <a:r>
                        <a:rPr lang="en-US" sz="2400" dirty="0">
                          <a:latin typeface="Amasis MT Pro Medium" panose="02040604050005020304" pitchFamily="18" charset="0"/>
                        </a:rPr>
                        <a:t>5</a:t>
                      </a:r>
                    </a:p>
                  </a:txBody>
                  <a:tcPr/>
                </a:tc>
                <a:extLst>
                  <a:ext uri="{0D108BD9-81ED-4DB2-BD59-A6C34878D82A}">
                    <a16:rowId xmlns:a16="http://schemas.microsoft.com/office/drawing/2014/main" val="4097700291"/>
                  </a:ext>
                </a:extLst>
              </a:tr>
              <a:tr h="622905">
                <a:tc>
                  <a:txBody>
                    <a:bodyPr/>
                    <a:lstStyle/>
                    <a:p>
                      <a:r>
                        <a:rPr lang="en-US" sz="2400" dirty="0">
                          <a:latin typeface="Amasis MT Pro Medium" panose="02040604050005020304" pitchFamily="18" charset="0"/>
                        </a:rPr>
                        <a:t>Electricity</a:t>
                      </a:r>
                    </a:p>
                  </a:txBody>
                  <a:tcPr/>
                </a:tc>
                <a:tc>
                  <a:txBody>
                    <a:bodyPr/>
                    <a:lstStyle/>
                    <a:p>
                      <a:r>
                        <a:rPr lang="en-US" sz="2400" dirty="0">
                          <a:latin typeface="Amasis MT Pro Medium" panose="02040604050005020304" pitchFamily="18" charset="0"/>
                        </a:rPr>
                        <a:t>10</a:t>
                      </a:r>
                    </a:p>
                  </a:txBody>
                  <a:tcPr/>
                </a:tc>
                <a:extLst>
                  <a:ext uri="{0D108BD9-81ED-4DB2-BD59-A6C34878D82A}">
                    <a16:rowId xmlns:a16="http://schemas.microsoft.com/office/drawing/2014/main" val="3435554682"/>
                  </a:ext>
                </a:extLst>
              </a:tr>
              <a:tr h="622905">
                <a:tc>
                  <a:txBody>
                    <a:bodyPr/>
                    <a:lstStyle/>
                    <a:p>
                      <a:r>
                        <a:rPr lang="en-US" sz="2400" dirty="0">
                          <a:latin typeface="Amasis MT Pro Medium" panose="02040604050005020304" pitchFamily="18" charset="0"/>
                        </a:rPr>
                        <a:t>Water</a:t>
                      </a:r>
                    </a:p>
                  </a:txBody>
                  <a:tcPr/>
                </a:tc>
                <a:tc>
                  <a:txBody>
                    <a:bodyPr/>
                    <a:lstStyle/>
                    <a:p>
                      <a:r>
                        <a:rPr lang="en-US" sz="2400" dirty="0">
                          <a:latin typeface="Amasis MT Pro Medium" panose="02040604050005020304" pitchFamily="18" charset="0"/>
                        </a:rPr>
                        <a:t>2</a:t>
                      </a:r>
                    </a:p>
                  </a:txBody>
                  <a:tcPr/>
                </a:tc>
                <a:extLst>
                  <a:ext uri="{0D108BD9-81ED-4DB2-BD59-A6C34878D82A}">
                    <a16:rowId xmlns:a16="http://schemas.microsoft.com/office/drawing/2014/main" val="3900516373"/>
                  </a:ext>
                </a:extLst>
              </a:tr>
              <a:tr h="622905">
                <a:tc>
                  <a:txBody>
                    <a:bodyPr/>
                    <a:lstStyle/>
                    <a:p>
                      <a:r>
                        <a:rPr lang="en-US" sz="2400" dirty="0">
                          <a:latin typeface="Amasis MT Pro Medium" panose="02040604050005020304" pitchFamily="18" charset="0"/>
                        </a:rPr>
                        <a:t>Others</a:t>
                      </a:r>
                    </a:p>
                  </a:txBody>
                  <a:tcPr/>
                </a:tc>
                <a:tc>
                  <a:txBody>
                    <a:bodyPr/>
                    <a:lstStyle/>
                    <a:p>
                      <a:r>
                        <a:rPr lang="en-US" sz="2400" dirty="0">
                          <a:latin typeface="Amasis MT Pro Medium" panose="02040604050005020304" pitchFamily="18" charset="0"/>
                        </a:rPr>
                        <a:t>3</a:t>
                      </a:r>
                    </a:p>
                  </a:txBody>
                  <a:tcPr/>
                </a:tc>
                <a:extLst>
                  <a:ext uri="{0D108BD9-81ED-4DB2-BD59-A6C34878D82A}">
                    <a16:rowId xmlns:a16="http://schemas.microsoft.com/office/drawing/2014/main" val="183906225"/>
                  </a:ext>
                </a:extLst>
              </a:tr>
              <a:tr h="622905">
                <a:tc>
                  <a:txBody>
                    <a:bodyPr/>
                    <a:lstStyle/>
                    <a:p>
                      <a:r>
                        <a:rPr lang="en-US" sz="2400" dirty="0">
                          <a:latin typeface="Amasis MT Pro Medium" panose="02040604050005020304" pitchFamily="18" charset="0"/>
                        </a:rPr>
                        <a:t>Total cost</a:t>
                      </a:r>
                    </a:p>
                  </a:txBody>
                  <a:tcPr/>
                </a:tc>
                <a:tc>
                  <a:txBody>
                    <a:bodyPr/>
                    <a:lstStyle/>
                    <a:p>
                      <a:r>
                        <a:rPr lang="en-US" sz="2400" dirty="0">
                          <a:latin typeface="Amasis MT Pro Medium" panose="02040604050005020304" pitchFamily="18" charset="0"/>
                        </a:rPr>
                        <a:t>60</a:t>
                      </a:r>
                    </a:p>
                  </a:txBody>
                  <a:tcPr/>
                </a:tc>
                <a:extLst>
                  <a:ext uri="{0D108BD9-81ED-4DB2-BD59-A6C34878D82A}">
                    <a16:rowId xmlns:a16="http://schemas.microsoft.com/office/drawing/2014/main" val="1368504033"/>
                  </a:ext>
                </a:extLst>
              </a:tr>
            </a:tbl>
          </a:graphicData>
        </a:graphic>
      </p:graphicFrame>
      <p:sp>
        <p:nvSpPr>
          <p:cNvPr id="3" name="TextBox 2">
            <a:extLst>
              <a:ext uri="{FF2B5EF4-FFF2-40B4-BE49-F238E27FC236}">
                <a16:creationId xmlns:a16="http://schemas.microsoft.com/office/drawing/2014/main" id="{15BC2F7C-74EA-1D18-F079-A0C3659DC9DD}"/>
              </a:ext>
            </a:extLst>
          </p:cNvPr>
          <p:cNvSpPr txBox="1"/>
          <p:nvPr/>
        </p:nvSpPr>
        <p:spPr>
          <a:xfrm>
            <a:off x="8216274" y="3652782"/>
            <a:ext cx="3416422" cy="3416320"/>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a:latin typeface="Amasis MT Pro Black" panose="02040604050005020304" pitchFamily="18" charset="0"/>
              </a:rPr>
              <a:t>Total cost approx 60 rupees per kg</a:t>
            </a:r>
          </a:p>
          <a:p>
            <a:pPr marL="285750" indent="-285750" algn="l">
              <a:buFont typeface="Arial" panose="020B0604020202020204" pitchFamily="34" charset="0"/>
              <a:buChar char="•"/>
            </a:pPr>
            <a:r>
              <a:rPr lang="en-US" sz="2400" dirty="0">
                <a:latin typeface="Amasis MT Pro Black" panose="02040604050005020304" pitchFamily="18" charset="0"/>
              </a:rPr>
              <a:t>Selling price 100 rupees</a:t>
            </a:r>
          </a:p>
          <a:p>
            <a:pPr marL="285750" indent="-285750" algn="l">
              <a:buFont typeface="Arial" panose="020B0604020202020204" pitchFamily="34" charset="0"/>
              <a:buChar char="•"/>
            </a:pPr>
            <a:r>
              <a:rPr lang="en-US" sz="2400" dirty="0">
                <a:latin typeface="Amasis MT Pro Black" panose="02040604050005020304" pitchFamily="18" charset="0"/>
              </a:rPr>
              <a:t>Total profit:- 40</a:t>
            </a:r>
          </a:p>
          <a:p>
            <a:pPr algn="l"/>
            <a:endParaRPr lang="en-US" sz="2400" dirty="0"/>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63847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5130-2337-23EC-4F42-8DE464B39B12}"/>
              </a:ext>
            </a:extLst>
          </p:cNvPr>
          <p:cNvSpPr>
            <a:spLocks noGrp="1"/>
          </p:cNvSpPr>
          <p:nvPr>
            <p:ph type="title"/>
          </p:nvPr>
        </p:nvSpPr>
        <p:spPr>
          <a:xfrm>
            <a:off x="1755588" y="702611"/>
            <a:ext cx="9522637" cy="1295772"/>
          </a:xfrm>
        </p:spPr>
        <p:txBody>
          <a:bodyPr/>
          <a:lstStyle/>
          <a:p>
            <a:r>
              <a:rPr lang="en-US" b="1" dirty="0">
                <a:solidFill>
                  <a:schemeClr val="accent1">
                    <a:lumMod val="75000"/>
                  </a:schemeClr>
                </a:solidFill>
                <a:latin typeface="Amasis MT Pro Black" panose="02040604050005020304" pitchFamily="18" charset="0"/>
              </a:rPr>
              <a:t>Products details</a:t>
            </a:r>
          </a:p>
        </p:txBody>
      </p:sp>
      <p:pic>
        <p:nvPicPr>
          <p:cNvPr id="4" name="Picture 4">
            <a:extLst>
              <a:ext uri="{FF2B5EF4-FFF2-40B4-BE49-F238E27FC236}">
                <a16:creationId xmlns:a16="http://schemas.microsoft.com/office/drawing/2014/main" id="{A6187A32-847F-E7F0-B86F-E03AAB693D7E}"/>
              </a:ext>
            </a:extLst>
          </p:cNvPr>
          <p:cNvPicPr>
            <a:picLocks noGrp="1" noChangeAspect="1"/>
          </p:cNvPicPr>
          <p:nvPr>
            <p:ph sz="quarter" idx="13"/>
          </p:nvPr>
        </p:nvPicPr>
        <p:blipFill>
          <a:blip r:embed="rId2"/>
          <a:stretch>
            <a:fillRect/>
          </a:stretch>
        </p:blipFill>
        <p:spPr>
          <a:xfrm>
            <a:off x="4548573" y="1998383"/>
            <a:ext cx="3094853" cy="3424237"/>
          </a:xfrm>
          <a:prstGeom prst="rect">
            <a:avLst/>
          </a:prstGeom>
          <a:ln>
            <a:noFill/>
          </a:ln>
          <a:effectLst>
            <a:softEdge rad="112500"/>
          </a:effectLst>
        </p:spPr>
      </p:pic>
      <p:pic>
        <p:nvPicPr>
          <p:cNvPr id="5" name="Picture 5">
            <a:extLst>
              <a:ext uri="{FF2B5EF4-FFF2-40B4-BE49-F238E27FC236}">
                <a16:creationId xmlns:a16="http://schemas.microsoft.com/office/drawing/2014/main" id="{B0FAFD71-7918-6785-039F-4B56256E8F8C}"/>
              </a:ext>
            </a:extLst>
          </p:cNvPr>
          <p:cNvPicPr>
            <a:picLocks noChangeAspect="1"/>
          </p:cNvPicPr>
          <p:nvPr/>
        </p:nvPicPr>
        <p:blipFill>
          <a:blip r:embed="rId3"/>
          <a:stretch>
            <a:fillRect/>
          </a:stretch>
        </p:blipFill>
        <p:spPr>
          <a:xfrm>
            <a:off x="744607" y="2427358"/>
            <a:ext cx="2632199" cy="2667465"/>
          </a:xfrm>
          <a:prstGeom prst="rect">
            <a:avLst/>
          </a:prstGeom>
          <a:ln>
            <a:noFill/>
          </a:ln>
          <a:effectLst>
            <a:softEdge rad="112500"/>
          </a:effectLst>
        </p:spPr>
      </p:pic>
      <p:pic>
        <p:nvPicPr>
          <p:cNvPr id="6" name="Picture 6">
            <a:extLst>
              <a:ext uri="{FF2B5EF4-FFF2-40B4-BE49-F238E27FC236}">
                <a16:creationId xmlns:a16="http://schemas.microsoft.com/office/drawing/2014/main" id="{563B97FC-A53D-4EF2-D092-CDEB53FB9933}"/>
              </a:ext>
            </a:extLst>
          </p:cNvPr>
          <p:cNvPicPr>
            <a:picLocks noChangeAspect="1"/>
          </p:cNvPicPr>
          <p:nvPr/>
        </p:nvPicPr>
        <p:blipFill rotWithShape="1">
          <a:blip r:embed="rId3"/>
          <a:srcRect l="4448" t="10758" r="8905" b="14844"/>
          <a:stretch/>
        </p:blipFill>
        <p:spPr>
          <a:xfrm>
            <a:off x="8271848" y="1853082"/>
            <a:ext cx="3400946" cy="3670716"/>
          </a:xfrm>
          <a:prstGeom prst="rect">
            <a:avLst/>
          </a:prstGeom>
          <a:ln>
            <a:noFill/>
          </a:ln>
          <a:effectLst>
            <a:softEdge rad="112500"/>
          </a:effectLst>
        </p:spPr>
      </p:pic>
      <p:sp>
        <p:nvSpPr>
          <p:cNvPr id="7" name="TextBox 6">
            <a:extLst>
              <a:ext uri="{FF2B5EF4-FFF2-40B4-BE49-F238E27FC236}">
                <a16:creationId xmlns:a16="http://schemas.microsoft.com/office/drawing/2014/main" id="{5B7C0833-75F9-92CF-DDF6-A5385C529D50}"/>
              </a:ext>
            </a:extLst>
          </p:cNvPr>
          <p:cNvSpPr txBox="1"/>
          <p:nvPr/>
        </p:nvSpPr>
        <p:spPr>
          <a:xfrm>
            <a:off x="9657006" y="5642392"/>
            <a:ext cx="1828800" cy="461665"/>
          </a:xfrm>
          <a:prstGeom prst="rect">
            <a:avLst/>
          </a:prstGeom>
          <a:noFill/>
        </p:spPr>
        <p:txBody>
          <a:bodyPr wrap="square" rtlCol="0">
            <a:spAutoFit/>
          </a:bodyPr>
          <a:lstStyle/>
          <a:p>
            <a:pPr algn="l"/>
            <a:r>
              <a:rPr lang="en-US" sz="2400" dirty="0">
                <a:latin typeface="Amasis MT Pro Medium" panose="02040604050005020304" pitchFamily="18" charset="0"/>
              </a:rPr>
              <a:t>1 Kg</a:t>
            </a:r>
          </a:p>
        </p:txBody>
      </p:sp>
      <p:sp>
        <p:nvSpPr>
          <p:cNvPr id="8" name="TextBox 7">
            <a:extLst>
              <a:ext uri="{FF2B5EF4-FFF2-40B4-BE49-F238E27FC236}">
                <a16:creationId xmlns:a16="http://schemas.microsoft.com/office/drawing/2014/main" id="{B0FDACA7-1F48-D37D-C8FF-63293670EFB7}"/>
              </a:ext>
            </a:extLst>
          </p:cNvPr>
          <p:cNvSpPr txBox="1"/>
          <p:nvPr/>
        </p:nvSpPr>
        <p:spPr>
          <a:xfrm>
            <a:off x="5602506" y="5563054"/>
            <a:ext cx="1828800" cy="400110"/>
          </a:xfrm>
          <a:prstGeom prst="rect">
            <a:avLst/>
          </a:prstGeom>
          <a:noFill/>
        </p:spPr>
        <p:txBody>
          <a:bodyPr wrap="square" rtlCol="0">
            <a:spAutoFit/>
          </a:bodyPr>
          <a:lstStyle/>
          <a:p>
            <a:pPr algn="l"/>
            <a:r>
              <a:rPr lang="en-US" sz="2000" dirty="0">
                <a:latin typeface="Amasis MT Pro Medium" panose="02040604050005020304" pitchFamily="18" charset="0"/>
              </a:rPr>
              <a:t>500 gm</a:t>
            </a:r>
          </a:p>
        </p:txBody>
      </p:sp>
      <p:sp>
        <p:nvSpPr>
          <p:cNvPr id="11" name="TextBox 10">
            <a:extLst>
              <a:ext uri="{FF2B5EF4-FFF2-40B4-BE49-F238E27FC236}">
                <a16:creationId xmlns:a16="http://schemas.microsoft.com/office/drawing/2014/main" id="{A1EEF06F-49E8-0FFD-E0A7-54E1DEDF3C8E}"/>
              </a:ext>
            </a:extLst>
          </p:cNvPr>
          <p:cNvSpPr txBox="1"/>
          <p:nvPr/>
        </p:nvSpPr>
        <p:spPr>
          <a:xfrm>
            <a:off x="1491162" y="5222565"/>
            <a:ext cx="1828800" cy="400110"/>
          </a:xfrm>
          <a:prstGeom prst="rect">
            <a:avLst/>
          </a:prstGeom>
          <a:noFill/>
        </p:spPr>
        <p:txBody>
          <a:bodyPr wrap="square" rtlCol="0">
            <a:spAutoFit/>
          </a:bodyPr>
          <a:lstStyle/>
          <a:p>
            <a:pPr algn="l"/>
            <a:r>
              <a:rPr lang="en-US" sz="2000" dirty="0">
                <a:latin typeface="Amasis MT Pro Medium" panose="02040604050005020304" pitchFamily="18" charset="0"/>
              </a:rPr>
              <a:t>250 gm</a:t>
            </a:r>
          </a:p>
        </p:txBody>
      </p:sp>
    </p:spTree>
    <p:extLst>
      <p:ext uri="{BB962C8B-B14F-4D97-AF65-F5344CB8AC3E}">
        <p14:creationId xmlns:p14="http://schemas.microsoft.com/office/powerpoint/2010/main" val="109450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6073-1B35-A13E-BF1D-A4D3A2B46667}"/>
              </a:ext>
            </a:extLst>
          </p:cNvPr>
          <p:cNvSpPr>
            <a:spLocks noGrp="1"/>
          </p:cNvSpPr>
          <p:nvPr>
            <p:ph type="title"/>
          </p:nvPr>
        </p:nvSpPr>
        <p:spPr>
          <a:xfrm>
            <a:off x="689658" y="-277953"/>
            <a:ext cx="10364451" cy="1596177"/>
          </a:xfrm>
        </p:spPr>
        <p:txBody>
          <a:bodyPr/>
          <a:lstStyle/>
          <a:p>
            <a:r>
              <a:rPr lang="en-US" dirty="0">
                <a:solidFill>
                  <a:schemeClr val="accent1">
                    <a:lumMod val="75000"/>
                  </a:schemeClr>
                </a:solidFill>
                <a:latin typeface="Amasis MT Pro Black" panose="02040604050005020304" pitchFamily="18" charset="0"/>
              </a:rPr>
              <a:t>Layout</a:t>
            </a:r>
          </a:p>
        </p:txBody>
      </p:sp>
      <p:pic>
        <p:nvPicPr>
          <p:cNvPr id="4" name="Picture 4">
            <a:extLst>
              <a:ext uri="{FF2B5EF4-FFF2-40B4-BE49-F238E27FC236}">
                <a16:creationId xmlns:a16="http://schemas.microsoft.com/office/drawing/2014/main" id="{4C3E8C29-B6A0-CD86-94DE-E4681ADC7C8B}"/>
              </a:ext>
            </a:extLst>
          </p:cNvPr>
          <p:cNvPicPr>
            <a:picLocks noGrp="1" noChangeAspect="1"/>
          </p:cNvPicPr>
          <p:nvPr>
            <p:ph sz="quarter" idx="13"/>
          </p:nvPr>
        </p:nvPicPr>
        <p:blipFill>
          <a:blip r:embed="rId2"/>
          <a:stretch>
            <a:fillRect/>
          </a:stretch>
        </p:blipFill>
        <p:spPr>
          <a:xfrm rot="16200000">
            <a:off x="2887340" y="-1890105"/>
            <a:ext cx="5867220" cy="11628990"/>
          </a:xfrm>
        </p:spPr>
      </p:pic>
    </p:spTree>
    <p:extLst>
      <p:ext uri="{BB962C8B-B14F-4D97-AF65-F5344CB8AC3E}">
        <p14:creationId xmlns:p14="http://schemas.microsoft.com/office/powerpoint/2010/main" val="88284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E902-A42C-2802-F146-B1614139C8D5}"/>
              </a:ext>
            </a:extLst>
          </p:cNvPr>
          <p:cNvSpPr>
            <a:spLocks noGrp="1"/>
          </p:cNvSpPr>
          <p:nvPr>
            <p:ph type="title"/>
          </p:nvPr>
        </p:nvSpPr>
        <p:spPr>
          <a:xfrm>
            <a:off x="650932" y="-386877"/>
            <a:ext cx="10364451" cy="1596177"/>
          </a:xfrm>
        </p:spPr>
        <p:txBody>
          <a:bodyPr/>
          <a:lstStyle/>
          <a:p>
            <a:r>
              <a:rPr lang="en-US" b="1" dirty="0">
                <a:solidFill>
                  <a:schemeClr val="accent1">
                    <a:lumMod val="75000"/>
                  </a:schemeClr>
                </a:solidFill>
                <a:latin typeface="Amasis MT Pro Black" panose="02040604050005020304" pitchFamily="18" charset="0"/>
              </a:rPr>
              <a:t>Market strategy</a:t>
            </a:r>
          </a:p>
        </p:txBody>
      </p:sp>
      <p:sp>
        <p:nvSpPr>
          <p:cNvPr id="4" name="Rectangle 3">
            <a:extLst>
              <a:ext uri="{FF2B5EF4-FFF2-40B4-BE49-F238E27FC236}">
                <a16:creationId xmlns:a16="http://schemas.microsoft.com/office/drawing/2014/main" id="{A8EE8FFC-7C82-330B-09D5-D9F84C84B29E}"/>
              </a:ext>
            </a:extLst>
          </p:cNvPr>
          <p:cNvSpPr/>
          <p:nvPr/>
        </p:nvSpPr>
        <p:spPr>
          <a:xfrm>
            <a:off x="1176617" y="1045882"/>
            <a:ext cx="10101608" cy="554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81EF9FE4-2B4F-B66E-471E-4A1AD067A52E}"/>
              </a:ext>
            </a:extLst>
          </p:cNvPr>
          <p:cNvSpPr/>
          <p:nvPr/>
        </p:nvSpPr>
        <p:spPr>
          <a:xfrm>
            <a:off x="1609262" y="2642059"/>
            <a:ext cx="5755575" cy="3603430"/>
          </a:xfrm>
          <a:prstGeom prst="flowChartAlternateProcess">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Local market announcement</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Advertising</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Sales promotion</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Special discount</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Direct marketing</a:t>
            </a:r>
          </a:p>
        </p:txBody>
      </p:sp>
      <p:pic>
        <p:nvPicPr>
          <p:cNvPr id="3" name="Picture 5">
            <a:extLst>
              <a:ext uri="{FF2B5EF4-FFF2-40B4-BE49-F238E27FC236}">
                <a16:creationId xmlns:a16="http://schemas.microsoft.com/office/drawing/2014/main" id="{547891C1-70C2-88D0-D2D6-8E3C45645B6B}"/>
              </a:ext>
            </a:extLst>
          </p:cNvPr>
          <p:cNvPicPr>
            <a:picLocks noChangeAspect="1"/>
          </p:cNvPicPr>
          <p:nvPr/>
        </p:nvPicPr>
        <p:blipFill>
          <a:blip r:embed="rId2"/>
          <a:stretch>
            <a:fillRect/>
          </a:stretch>
        </p:blipFill>
        <p:spPr>
          <a:xfrm>
            <a:off x="7797482" y="1428135"/>
            <a:ext cx="3202479" cy="3015639"/>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925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0334-B634-59EA-49A1-8F0BE78BE18B}"/>
              </a:ext>
            </a:extLst>
          </p:cNvPr>
          <p:cNvSpPr>
            <a:spLocks noGrp="1"/>
          </p:cNvSpPr>
          <p:nvPr>
            <p:ph type="title"/>
          </p:nvPr>
        </p:nvSpPr>
        <p:spPr/>
        <p:txBody>
          <a:bodyPr/>
          <a:lstStyle/>
          <a:p>
            <a:r>
              <a:rPr lang="en-US" b="1" dirty="0">
                <a:solidFill>
                  <a:schemeClr val="accent1">
                    <a:lumMod val="75000"/>
                  </a:schemeClr>
                </a:solidFill>
                <a:latin typeface="Amasis MT Pro Black" panose="02040604050005020304" pitchFamily="18" charset="0"/>
              </a:rPr>
              <a:t>Target customer</a:t>
            </a:r>
          </a:p>
        </p:txBody>
      </p:sp>
      <p:sp>
        <p:nvSpPr>
          <p:cNvPr id="4" name="Rectangle 3">
            <a:extLst>
              <a:ext uri="{FF2B5EF4-FFF2-40B4-BE49-F238E27FC236}">
                <a16:creationId xmlns:a16="http://schemas.microsoft.com/office/drawing/2014/main" id="{C79136FF-91F4-D444-3C6F-E959A5E1179D}"/>
              </a:ext>
            </a:extLst>
          </p:cNvPr>
          <p:cNvSpPr/>
          <p:nvPr/>
        </p:nvSpPr>
        <p:spPr>
          <a:xfrm>
            <a:off x="941294" y="2513419"/>
            <a:ext cx="5154706" cy="396731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Wholesalers</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Sweet shops </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Hotels and restaurants</a:t>
            </a:r>
          </a:p>
          <a:p>
            <a:pPr marL="285750" indent="-285750">
              <a:buFont typeface="Arial" panose="020B0604020202020204" pitchFamily="34" charset="0"/>
              <a:buChar char="•"/>
            </a:pPr>
            <a:r>
              <a:rPr lang="en-US" sz="2800" dirty="0">
                <a:solidFill>
                  <a:schemeClr val="tx1"/>
                </a:solidFill>
                <a:latin typeface="Amasis MT Pro Medium" panose="02040604050005020304" pitchFamily="18" charset="0"/>
              </a:rPr>
              <a:t>Marriage and functions</a:t>
            </a:r>
          </a:p>
          <a:p>
            <a:pPr marL="285750" indent="-285750" algn="ctr">
              <a:buFont typeface="Arial" panose="020B0604020202020204" pitchFamily="34" charset="0"/>
              <a:buChar char="•"/>
            </a:pPr>
            <a:endParaRPr lang="en-US" dirty="0">
              <a:solidFill>
                <a:schemeClr val="tx1"/>
              </a:solidFill>
            </a:endParaRPr>
          </a:p>
        </p:txBody>
      </p:sp>
      <p:pic>
        <p:nvPicPr>
          <p:cNvPr id="3" name="Picture 4">
            <a:extLst>
              <a:ext uri="{FF2B5EF4-FFF2-40B4-BE49-F238E27FC236}">
                <a16:creationId xmlns:a16="http://schemas.microsoft.com/office/drawing/2014/main" id="{5351FF3A-6F94-A35A-1BC1-FC2F3F51A529}"/>
              </a:ext>
            </a:extLst>
          </p:cNvPr>
          <p:cNvPicPr>
            <a:picLocks noChangeAspect="1"/>
          </p:cNvPicPr>
          <p:nvPr/>
        </p:nvPicPr>
        <p:blipFill>
          <a:blip r:embed="rId2"/>
          <a:stretch>
            <a:fillRect/>
          </a:stretch>
        </p:blipFill>
        <p:spPr>
          <a:xfrm>
            <a:off x="6887883" y="2364106"/>
            <a:ext cx="4054166" cy="3515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4903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F5732A6-2C80-9DCB-6729-C7C28F30735C}"/>
              </a:ext>
            </a:extLst>
          </p:cNvPr>
          <p:cNvPicPr>
            <a:picLocks noChangeAspect="1"/>
          </p:cNvPicPr>
          <p:nvPr/>
        </p:nvPicPr>
        <p:blipFill>
          <a:blip r:embed="rId2"/>
          <a:stretch>
            <a:fillRect/>
          </a:stretch>
        </p:blipFill>
        <p:spPr>
          <a:xfrm>
            <a:off x="558426" y="0"/>
            <a:ext cx="11075148" cy="6847636"/>
          </a:xfrm>
          <a:prstGeom prst="rect">
            <a:avLst/>
          </a:prstGeom>
        </p:spPr>
      </p:pic>
      <p:pic>
        <p:nvPicPr>
          <p:cNvPr id="8" name="Picture 8">
            <a:extLst>
              <a:ext uri="{FF2B5EF4-FFF2-40B4-BE49-F238E27FC236}">
                <a16:creationId xmlns:a16="http://schemas.microsoft.com/office/drawing/2014/main" id="{7B7E2EFC-D5D7-7E38-D21C-E900FCB4E306}"/>
              </a:ext>
            </a:extLst>
          </p:cNvPr>
          <p:cNvPicPr>
            <a:picLocks noGrp="1" noChangeAspect="1"/>
          </p:cNvPicPr>
          <p:nvPr>
            <p:ph sz="quarter" idx="13"/>
          </p:nvPr>
        </p:nvPicPr>
        <p:blipFill>
          <a:blip r:embed="rId3"/>
          <a:stretch>
            <a:fillRect/>
          </a:stretch>
        </p:blipFill>
        <p:spPr>
          <a:xfrm rot="10800000">
            <a:off x="481853" y="-9487647"/>
            <a:ext cx="11710147" cy="8670830"/>
          </a:xfrm>
          <a:effectLst>
            <a:reflection blurRad="6350" stA="50000" endA="295" endPos="92000" dist="101600" dir="5400000" sy="-100000" algn="bl" rotWithShape="0"/>
          </a:effectLst>
        </p:spPr>
      </p:pic>
    </p:spTree>
    <p:extLst>
      <p:ext uri="{BB962C8B-B14F-4D97-AF65-F5344CB8AC3E}">
        <p14:creationId xmlns:p14="http://schemas.microsoft.com/office/powerpoint/2010/main" val="413515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8B34-0B5B-4AB4-BF29-02CBC1E1D8CA}"/>
              </a:ext>
            </a:extLst>
          </p:cNvPr>
          <p:cNvSpPr>
            <a:spLocks noGrp="1"/>
          </p:cNvSpPr>
          <p:nvPr>
            <p:ph type="title"/>
          </p:nvPr>
        </p:nvSpPr>
        <p:spPr>
          <a:xfrm>
            <a:off x="913775" y="618517"/>
            <a:ext cx="10364451" cy="1596177"/>
          </a:xfrm>
        </p:spPr>
        <p:txBody>
          <a:bodyPr/>
          <a:lstStyle/>
          <a:p>
            <a:endParaRPr lang="en-US" dirty="0"/>
          </a:p>
        </p:txBody>
      </p:sp>
      <p:pic>
        <p:nvPicPr>
          <p:cNvPr id="5" name="Content Placeholder 4">
            <a:extLst>
              <a:ext uri="{FF2B5EF4-FFF2-40B4-BE49-F238E27FC236}">
                <a16:creationId xmlns:a16="http://schemas.microsoft.com/office/drawing/2014/main" id="{E96B25E4-30E7-4F31-AEFE-614DCA9C8EE3}"/>
              </a:ext>
            </a:extLst>
          </p:cNvPr>
          <p:cNvPicPr>
            <a:picLocks noGrp="1" noChangeAspect="1"/>
          </p:cNvPicPr>
          <p:nvPr>
            <p:ph sz="quarter" idx="13"/>
          </p:nvPr>
        </p:nvPicPr>
        <p:blipFill>
          <a:blip r:embed="rId2"/>
          <a:stretch>
            <a:fillRect/>
          </a:stretch>
        </p:blipFill>
        <p:spPr>
          <a:xfrm>
            <a:off x="4110087" y="1840665"/>
            <a:ext cx="3504896" cy="3950536"/>
          </a:xfrm>
          <a:prstGeom prst="rect">
            <a:avLst/>
          </a:prstGeom>
        </p:spPr>
      </p:pic>
    </p:spTree>
    <p:extLst>
      <p:ext uri="{BB962C8B-B14F-4D97-AF65-F5344CB8AC3E}">
        <p14:creationId xmlns:p14="http://schemas.microsoft.com/office/powerpoint/2010/main" val="96843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2CDB-8F0D-FA77-7E72-2BACAEA282B6}"/>
              </a:ext>
            </a:extLst>
          </p:cNvPr>
          <p:cNvSpPr>
            <a:spLocks noGrp="1"/>
          </p:cNvSpPr>
          <p:nvPr>
            <p:ph type="title"/>
          </p:nvPr>
        </p:nvSpPr>
        <p:spPr>
          <a:xfrm>
            <a:off x="0" y="-621927"/>
            <a:ext cx="10364451" cy="1886324"/>
          </a:xfrm>
        </p:spPr>
        <p:txBody>
          <a:bodyPr/>
          <a:lstStyle/>
          <a:p>
            <a:r>
              <a:rPr lang="en-US" b="1" dirty="0">
                <a:solidFill>
                  <a:schemeClr val="accent1">
                    <a:lumMod val="50000"/>
                  </a:schemeClr>
                </a:solidFill>
                <a:latin typeface="Amasis MT Pro Black" panose="02040604050005020304" pitchFamily="18" charset="0"/>
              </a:rPr>
              <a:t>Introduction</a:t>
            </a:r>
          </a:p>
        </p:txBody>
      </p:sp>
      <p:sp>
        <p:nvSpPr>
          <p:cNvPr id="4" name="Rectangle 3">
            <a:extLst>
              <a:ext uri="{FF2B5EF4-FFF2-40B4-BE49-F238E27FC236}">
                <a16:creationId xmlns:a16="http://schemas.microsoft.com/office/drawing/2014/main" id="{C350B50B-E590-133A-9F61-7639979AFD21}"/>
              </a:ext>
            </a:extLst>
          </p:cNvPr>
          <p:cNvSpPr/>
          <p:nvPr/>
        </p:nvSpPr>
        <p:spPr>
          <a:xfrm>
            <a:off x="911412" y="877795"/>
            <a:ext cx="9155206" cy="56589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latin typeface="Amasis MT Pro Medium" panose="02040604050005020304" pitchFamily="18" charset="0"/>
              </a:rPr>
              <a:t>Curd, also known as yogurt, is a popular dairy product that has been consumed for centuries. It is a rich source of nutrients, including calcium, protein, and probiotics, which are beneficial for gut health. With the growing demand for healthy and nutritious food options, the curd business has become a lucrative opportunity for entrepreneurs.</a:t>
            </a:r>
          </a:p>
          <a:p>
            <a:endParaRPr lang="en-US" sz="2000" dirty="0">
              <a:solidFill>
                <a:schemeClr val="tx1"/>
              </a:solidFill>
              <a:latin typeface="Amasis MT Pro Medium" panose="02040604050005020304" pitchFamily="18" charset="0"/>
            </a:endParaRPr>
          </a:p>
          <a:p>
            <a:endParaRPr lang="en-US" sz="2000" dirty="0">
              <a:solidFill>
                <a:schemeClr val="tx1"/>
              </a:solidFill>
              <a:latin typeface="Amasis MT Pro Medium" panose="02040604050005020304" pitchFamily="18" charset="0"/>
            </a:endParaRPr>
          </a:p>
          <a:p>
            <a:pPr marL="285750" indent="-28575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285750" indent="-28575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285750" indent="-28575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285750" indent="-285750">
              <a:buFont typeface="Arial" panose="020B0604020202020204" pitchFamily="34" charset="0"/>
              <a:buChar char="•"/>
            </a:pPr>
            <a:endParaRPr lang="en-US" dirty="0">
              <a:solidFill>
                <a:schemeClr val="tx1"/>
              </a:solidFill>
              <a:latin typeface="Amasis MT Pro Medium" panose="02040604050005020304" pitchFamily="18" charset="0"/>
            </a:endParaRPr>
          </a:p>
          <a:p>
            <a:pPr marL="285750" indent="-285750">
              <a:buFont typeface="Arial" panose="020B0604020202020204" pitchFamily="34" charset="0"/>
              <a:buChar char="•"/>
            </a:pPr>
            <a:endParaRPr lang="en-US" dirty="0">
              <a:solidFill>
                <a:schemeClr val="tx1"/>
              </a:solidFill>
              <a:latin typeface="Amasis MT Pro Medium" panose="02040604050005020304" pitchFamily="18" charset="0"/>
            </a:endParaRPr>
          </a:p>
          <a:p>
            <a:endParaRPr lang="en-US" dirty="0">
              <a:solidFill>
                <a:schemeClr val="tx1"/>
              </a:solidFill>
              <a:latin typeface="Amasis MT Pro Medium" panose="02040604050005020304" pitchFamily="18" charset="0"/>
            </a:endParaRPr>
          </a:p>
        </p:txBody>
      </p:sp>
      <p:pic>
        <p:nvPicPr>
          <p:cNvPr id="3" name="Picture 4">
            <a:extLst>
              <a:ext uri="{FF2B5EF4-FFF2-40B4-BE49-F238E27FC236}">
                <a16:creationId xmlns:a16="http://schemas.microsoft.com/office/drawing/2014/main" id="{588E7378-C700-A9D8-1724-1130DBF9E3F0}"/>
              </a:ext>
            </a:extLst>
          </p:cNvPr>
          <p:cNvPicPr>
            <a:picLocks noChangeAspect="1"/>
          </p:cNvPicPr>
          <p:nvPr/>
        </p:nvPicPr>
        <p:blipFill>
          <a:blip r:embed="rId2"/>
          <a:stretch>
            <a:fillRect/>
          </a:stretch>
        </p:blipFill>
        <p:spPr>
          <a:xfrm>
            <a:off x="3006505" y="4015440"/>
            <a:ext cx="4987024" cy="2334559"/>
          </a:xfrm>
          <a:prstGeom prst="rect">
            <a:avLst/>
          </a:prstGeom>
          <a:ln>
            <a:noFill/>
          </a:ln>
          <a:effectLst>
            <a:softEdge rad="112500"/>
          </a:effectLst>
        </p:spPr>
      </p:pic>
    </p:spTree>
    <p:extLst>
      <p:ext uri="{BB962C8B-B14F-4D97-AF65-F5344CB8AC3E}">
        <p14:creationId xmlns:p14="http://schemas.microsoft.com/office/powerpoint/2010/main" val="184611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4D73-D6C3-5523-5B47-02E2A415A1BC}"/>
              </a:ext>
            </a:extLst>
          </p:cNvPr>
          <p:cNvSpPr>
            <a:spLocks noGrp="1"/>
          </p:cNvSpPr>
          <p:nvPr>
            <p:ph type="title"/>
          </p:nvPr>
        </p:nvSpPr>
        <p:spPr>
          <a:xfrm>
            <a:off x="698995" y="0"/>
            <a:ext cx="10364451" cy="1596177"/>
          </a:xfrm>
        </p:spPr>
        <p:txBody>
          <a:bodyPr/>
          <a:lstStyle/>
          <a:p>
            <a:r>
              <a:rPr lang="en-US" b="1" dirty="0">
                <a:solidFill>
                  <a:schemeClr val="accent1">
                    <a:lumMod val="75000"/>
                  </a:schemeClr>
                </a:solidFill>
                <a:latin typeface="Amasis MT Pro Black" panose="02040604050005020304" pitchFamily="18" charset="0"/>
              </a:rPr>
              <a:t>Market survey</a:t>
            </a:r>
          </a:p>
        </p:txBody>
      </p:sp>
      <p:sp>
        <p:nvSpPr>
          <p:cNvPr id="4" name="Rectangle 3">
            <a:extLst>
              <a:ext uri="{FF2B5EF4-FFF2-40B4-BE49-F238E27FC236}">
                <a16:creationId xmlns:a16="http://schemas.microsoft.com/office/drawing/2014/main" id="{50E1E06F-F0EB-58FE-E25F-33DE38AF40AE}"/>
              </a:ext>
            </a:extLst>
          </p:cNvPr>
          <p:cNvSpPr/>
          <p:nvPr/>
        </p:nvSpPr>
        <p:spPr>
          <a:xfrm>
            <a:off x="698995" y="1269164"/>
            <a:ext cx="10794010" cy="4935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Amasis MT Pro Medium" panose="02040604050005020304" pitchFamily="18" charset="0"/>
              </a:rPr>
              <a:t>To conduct a market survey for a curd business, start by defining your target market and identifying your competition. Then, ask potential and current customers about their preferences, satisfaction, and opinions on marketing messages. Analyze the results to develop a marketing strategy and make informed decisions. A market survey can provide valuable insights into the needs and preferences of your target market, identify opportunities for growth and improvement, and guide your business decisions.</a:t>
            </a:r>
          </a:p>
        </p:txBody>
      </p:sp>
    </p:spTree>
    <p:extLst>
      <p:ext uri="{BB962C8B-B14F-4D97-AF65-F5344CB8AC3E}">
        <p14:creationId xmlns:p14="http://schemas.microsoft.com/office/powerpoint/2010/main" val="243518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1F1E-516D-FC93-C11B-E9C08127A974}"/>
              </a:ext>
            </a:extLst>
          </p:cNvPr>
          <p:cNvSpPr>
            <a:spLocks noGrp="1"/>
          </p:cNvSpPr>
          <p:nvPr>
            <p:ph type="title"/>
          </p:nvPr>
        </p:nvSpPr>
        <p:spPr/>
        <p:txBody>
          <a:bodyPr/>
          <a:lstStyle/>
          <a:p>
            <a:r>
              <a:rPr lang="en-US" dirty="0">
                <a:solidFill>
                  <a:schemeClr val="accent1">
                    <a:lumMod val="75000"/>
                  </a:schemeClr>
                </a:solidFill>
                <a:latin typeface="Amasis MT Pro Black" panose="02040604050005020304" pitchFamily="18" charset="0"/>
              </a:rPr>
              <a:t>Location choose</a:t>
            </a:r>
          </a:p>
        </p:txBody>
      </p:sp>
      <p:sp>
        <p:nvSpPr>
          <p:cNvPr id="3" name="Rectangle 2">
            <a:extLst>
              <a:ext uri="{FF2B5EF4-FFF2-40B4-BE49-F238E27FC236}">
                <a16:creationId xmlns:a16="http://schemas.microsoft.com/office/drawing/2014/main" id="{A992AC70-894F-DC5C-65F5-0A021C459D7E}"/>
              </a:ext>
            </a:extLst>
          </p:cNvPr>
          <p:cNvSpPr/>
          <p:nvPr/>
        </p:nvSpPr>
        <p:spPr>
          <a:xfrm>
            <a:off x="913774" y="1830295"/>
            <a:ext cx="10516226" cy="4799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latin typeface="Amasis MT Pro Medium" panose="02040604050005020304" pitchFamily="18" charset="0"/>
              </a:rPr>
              <a:t>In order to select the location, you must consider the area where you want to open the  curd industry.</a:t>
            </a:r>
          </a:p>
          <a:p>
            <a:pPr marL="342900" indent="-342900">
              <a:buFont typeface="Arial" panose="020B0604020202020204" pitchFamily="34" charset="0"/>
              <a:buChar char="•"/>
            </a:pPr>
            <a:r>
              <a:rPr lang="en-US" sz="2000" dirty="0">
                <a:solidFill>
                  <a:schemeClr val="tx1"/>
                </a:solidFill>
                <a:latin typeface="Amasis MT Pro Medium" panose="02040604050005020304" pitchFamily="18" charset="0"/>
              </a:rPr>
              <a:t> You should go to the city, suburban, and rural area but make sure you should choose the pollution free area. 
You should also make a rough plan and estimation of your spending. Because  card industry requires so much money and investment in order to make the building.</a:t>
            </a:r>
          </a:p>
          <a:p>
            <a:pPr marL="342900" indent="-342900">
              <a:buFont typeface="Arial" panose="020B0604020202020204" pitchFamily="34" charset="0"/>
              <a:buChar char="•"/>
            </a:pPr>
            <a:r>
              <a:rPr lang="en-US" sz="2000" dirty="0">
                <a:solidFill>
                  <a:schemeClr val="tx1"/>
                </a:solidFill>
                <a:latin typeface="Amasis MT Pro Medium" panose="02040604050005020304" pitchFamily="18" charset="0"/>
              </a:rPr>
              <a:t>You need more money to buy bricks, cement, and some other things which are necessary to make the building.</a:t>
            </a:r>
          </a:p>
          <a:p>
            <a:pPr marL="342900" indent="-34290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342900" indent="-34290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342900" indent="-34290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342900" indent="-342900">
              <a:buFont typeface="Arial" panose="020B0604020202020204" pitchFamily="34" charset="0"/>
              <a:buChar char="•"/>
            </a:pPr>
            <a:endParaRPr lang="en-US" sz="2000" dirty="0">
              <a:solidFill>
                <a:schemeClr val="tx1"/>
              </a:solidFill>
              <a:latin typeface="Amasis MT Pro Medium" panose="02040604050005020304" pitchFamily="18" charset="0"/>
            </a:endParaRPr>
          </a:p>
          <a:p>
            <a:pPr marL="342900" indent="-342900">
              <a:buFont typeface="Arial" panose="020B0604020202020204" pitchFamily="34" charset="0"/>
              <a:buChar char="•"/>
            </a:pPr>
            <a:endParaRPr lang="en-US" sz="2000" dirty="0">
              <a:solidFill>
                <a:schemeClr val="tx1"/>
              </a:solidFill>
              <a:latin typeface="Amasis MT Pro Medium" panose="02040604050005020304" pitchFamily="18" charset="0"/>
            </a:endParaRPr>
          </a:p>
          <a:p>
            <a:endParaRPr lang="en-US" sz="2000" dirty="0">
              <a:solidFill>
                <a:schemeClr val="tx1"/>
              </a:solidFill>
              <a:latin typeface="Amasis MT Pro Medium" panose="02040604050005020304" pitchFamily="18" charset="0"/>
            </a:endParaRPr>
          </a:p>
        </p:txBody>
      </p:sp>
      <p:pic>
        <p:nvPicPr>
          <p:cNvPr id="4" name="Picture 4">
            <a:extLst>
              <a:ext uri="{FF2B5EF4-FFF2-40B4-BE49-F238E27FC236}">
                <a16:creationId xmlns:a16="http://schemas.microsoft.com/office/drawing/2014/main" id="{7464C91C-6D7A-712D-4B6A-388E4D24BF1B}"/>
              </a:ext>
            </a:extLst>
          </p:cNvPr>
          <p:cNvPicPr>
            <a:picLocks noChangeAspect="1"/>
          </p:cNvPicPr>
          <p:nvPr/>
        </p:nvPicPr>
        <p:blipFill>
          <a:blip r:embed="rId2"/>
          <a:stretch>
            <a:fillRect/>
          </a:stretch>
        </p:blipFill>
        <p:spPr>
          <a:xfrm>
            <a:off x="6854263" y="4438325"/>
            <a:ext cx="2664665" cy="1801158"/>
          </a:xfrm>
          <a:prstGeom prst="rect">
            <a:avLst/>
          </a:prstGeom>
        </p:spPr>
      </p:pic>
    </p:spTree>
    <p:extLst>
      <p:ext uri="{BB962C8B-B14F-4D97-AF65-F5344CB8AC3E}">
        <p14:creationId xmlns:p14="http://schemas.microsoft.com/office/powerpoint/2010/main" val="299610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929-B66A-9A21-C768-6709F91CDBB8}"/>
              </a:ext>
            </a:extLst>
          </p:cNvPr>
          <p:cNvSpPr>
            <a:spLocks noGrp="1"/>
          </p:cNvSpPr>
          <p:nvPr>
            <p:ph type="title"/>
          </p:nvPr>
        </p:nvSpPr>
        <p:spPr/>
        <p:txBody>
          <a:bodyPr/>
          <a:lstStyle/>
          <a:p>
            <a:r>
              <a:rPr lang="en-US" dirty="0">
                <a:solidFill>
                  <a:schemeClr val="accent1">
                    <a:lumMod val="75000"/>
                  </a:schemeClr>
                </a:solidFill>
                <a:latin typeface="Amasis MT Pro Black" panose="02040604050005020304" pitchFamily="18" charset="0"/>
              </a:rPr>
              <a:t>Business research</a:t>
            </a:r>
          </a:p>
        </p:txBody>
      </p:sp>
      <p:sp>
        <p:nvSpPr>
          <p:cNvPr id="5" name="Content Placeholder 4">
            <a:extLst>
              <a:ext uri="{FF2B5EF4-FFF2-40B4-BE49-F238E27FC236}">
                <a16:creationId xmlns:a16="http://schemas.microsoft.com/office/drawing/2014/main" id="{FA87B216-3D69-DAE7-2787-E71464BA086F}"/>
              </a:ext>
            </a:extLst>
          </p:cNvPr>
          <p:cNvSpPr>
            <a:spLocks noGrp="1"/>
          </p:cNvSpPr>
          <p:nvPr>
            <p:ph sz="quarter" idx="13"/>
          </p:nvPr>
        </p:nvSpPr>
        <p:spPr>
          <a:xfrm>
            <a:off x="596275" y="2707110"/>
            <a:ext cx="7171765" cy="38723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3200" dirty="0">
                <a:solidFill>
                  <a:schemeClr val="tx1"/>
                </a:solidFill>
                <a:latin typeface="Amasis MT Pro Medium" panose="02040604050005020304" pitchFamily="18" charset="0"/>
              </a:rPr>
              <a:t>Demand</a:t>
            </a:r>
          </a:p>
          <a:p>
            <a:pPr marL="285750" indent="-285750" algn="ctr">
              <a:buFont typeface="Arial" panose="020B0604020202020204" pitchFamily="34" charset="0"/>
              <a:buChar char="•"/>
            </a:pPr>
            <a:r>
              <a:rPr lang="en-US" sz="3200" dirty="0">
                <a:solidFill>
                  <a:schemeClr val="tx1"/>
                </a:solidFill>
                <a:latin typeface="Amasis MT Pro Medium" panose="02040604050005020304" pitchFamily="18" charset="0"/>
              </a:rPr>
              <a:t>Supply</a:t>
            </a:r>
          </a:p>
          <a:p>
            <a:pPr marL="285750" indent="-285750" algn="ctr">
              <a:buFont typeface="Arial" panose="020B0604020202020204" pitchFamily="34" charset="0"/>
              <a:buChar char="•"/>
            </a:pPr>
            <a:r>
              <a:rPr lang="en-US" sz="3200" dirty="0">
                <a:solidFill>
                  <a:schemeClr val="tx1"/>
                </a:solidFill>
                <a:latin typeface="Amasis MT Pro Medium" panose="02040604050005020304" pitchFamily="18" charset="0"/>
              </a:rPr>
              <a:t>Price</a:t>
            </a:r>
          </a:p>
          <a:p>
            <a:pPr marL="285750" indent="-285750" algn="ctr">
              <a:buFont typeface="Arial" panose="020B0604020202020204" pitchFamily="34" charset="0"/>
              <a:buChar char="•"/>
            </a:pPr>
            <a:r>
              <a:rPr lang="en-US" sz="3200" dirty="0">
                <a:solidFill>
                  <a:schemeClr val="tx1"/>
                </a:solidFill>
                <a:latin typeface="Amasis MT Pro Medium" panose="02040604050005020304" pitchFamily="18" charset="0"/>
              </a:rPr>
              <a:t>Quality</a:t>
            </a:r>
          </a:p>
          <a:p>
            <a:pPr marL="285750" indent="-285750" algn="ctr">
              <a:buFont typeface="Arial" panose="020B0604020202020204" pitchFamily="34" charset="0"/>
              <a:buChar char="•"/>
            </a:pPr>
            <a:r>
              <a:rPr lang="en-US" sz="3200" dirty="0">
                <a:solidFill>
                  <a:schemeClr val="tx1"/>
                </a:solidFill>
                <a:latin typeface="Amasis MT Pro Medium" panose="02040604050005020304" pitchFamily="18" charset="0"/>
              </a:rPr>
              <a:t>Quantity</a:t>
            </a:r>
          </a:p>
        </p:txBody>
      </p:sp>
      <p:pic>
        <p:nvPicPr>
          <p:cNvPr id="7" name="Picture 4">
            <a:extLst>
              <a:ext uri="{FF2B5EF4-FFF2-40B4-BE49-F238E27FC236}">
                <a16:creationId xmlns:a16="http://schemas.microsoft.com/office/drawing/2014/main" id="{3242B9DD-B509-27C7-978A-95DB2A04DB7B}"/>
              </a:ext>
            </a:extLst>
          </p:cNvPr>
          <p:cNvPicPr>
            <a:picLocks noChangeAspect="1"/>
          </p:cNvPicPr>
          <p:nvPr/>
        </p:nvPicPr>
        <p:blipFill>
          <a:blip r:embed="rId2"/>
          <a:stretch>
            <a:fillRect/>
          </a:stretch>
        </p:blipFill>
        <p:spPr>
          <a:xfrm>
            <a:off x="8009843" y="3261246"/>
            <a:ext cx="3268383" cy="2764118"/>
          </a:xfrm>
          <a:prstGeom prst="rect">
            <a:avLst/>
          </a:prstGeom>
        </p:spPr>
      </p:pic>
    </p:spTree>
    <p:extLst>
      <p:ext uri="{BB962C8B-B14F-4D97-AF65-F5344CB8AC3E}">
        <p14:creationId xmlns:p14="http://schemas.microsoft.com/office/powerpoint/2010/main" val="26808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C7F4-7A52-1195-48EA-31DDBB6E4F3C}"/>
              </a:ext>
            </a:extLst>
          </p:cNvPr>
          <p:cNvSpPr>
            <a:spLocks noGrp="1"/>
          </p:cNvSpPr>
          <p:nvPr>
            <p:ph type="title"/>
          </p:nvPr>
        </p:nvSpPr>
        <p:spPr>
          <a:xfrm>
            <a:off x="1231275" y="134471"/>
            <a:ext cx="10364451" cy="1596177"/>
          </a:xfrm>
        </p:spPr>
        <p:txBody>
          <a:bodyPr/>
          <a:lstStyle/>
          <a:p>
            <a:r>
              <a:rPr lang="en-US" b="1" dirty="0">
                <a:solidFill>
                  <a:schemeClr val="accent1">
                    <a:lumMod val="75000"/>
                  </a:schemeClr>
                </a:solidFill>
                <a:latin typeface="Amasis MT Pro Black" panose="02040604050005020304" pitchFamily="18" charset="0"/>
              </a:rPr>
              <a:t>Investment</a:t>
            </a:r>
          </a:p>
        </p:txBody>
      </p:sp>
      <p:sp>
        <p:nvSpPr>
          <p:cNvPr id="4" name="Rectangle 3">
            <a:extLst>
              <a:ext uri="{FF2B5EF4-FFF2-40B4-BE49-F238E27FC236}">
                <a16:creationId xmlns:a16="http://schemas.microsoft.com/office/drawing/2014/main" id="{A8746B2D-ACCE-0A4C-3065-CF4D590E8A98}"/>
              </a:ext>
            </a:extLst>
          </p:cNvPr>
          <p:cNvSpPr/>
          <p:nvPr/>
        </p:nvSpPr>
        <p:spPr>
          <a:xfrm>
            <a:off x="1104026" y="1235392"/>
            <a:ext cx="10667504" cy="50799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Arrow: Down 6">
            <a:extLst>
              <a:ext uri="{FF2B5EF4-FFF2-40B4-BE49-F238E27FC236}">
                <a16:creationId xmlns:a16="http://schemas.microsoft.com/office/drawing/2014/main" id="{5FD643C5-B82D-BB19-7090-8B7A30E0198E}"/>
              </a:ext>
            </a:extLst>
          </p:cNvPr>
          <p:cNvSpPr/>
          <p:nvPr/>
        </p:nvSpPr>
        <p:spPr>
          <a:xfrm>
            <a:off x="6071720" y="1398970"/>
            <a:ext cx="683559" cy="1379314"/>
          </a:xfrm>
          <a:prstGeom prst="downArrow">
            <a:avLst>
              <a:gd name="adj1" fmla="val 23212"/>
              <a:gd name="adj2" fmla="val 79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Sign 2">
            <a:extLst>
              <a:ext uri="{FF2B5EF4-FFF2-40B4-BE49-F238E27FC236}">
                <a16:creationId xmlns:a16="http://schemas.microsoft.com/office/drawing/2014/main" id="{A52E4D37-3961-501B-B9B4-CDA4C98082CF}"/>
              </a:ext>
            </a:extLst>
          </p:cNvPr>
          <p:cNvSpPr/>
          <p:nvPr/>
        </p:nvSpPr>
        <p:spPr>
          <a:xfrm>
            <a:off x="3334403" y="2088627"/>
            <a:ext cx="5523193" cy="2316126"/>
          </a:xfrm>
          <a:prstGeom prst="mathMinus">
            <a:avLst>
              <a:gd name="adj1" fmla="val 2611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lumMod val="75000"/>
                  </a:schemeClr>
                </a:solidFill>
              </a:rPr>
              <a:t>CAPITAL 45-50 LAKHS</a:t>
            </a:r>
          </a:p>
        </p:txBody>
      </p:sp>
      <p:pic>
        <p:nvPicPr>
          <p:cNvPr id="5" name="Picture 5">
            <a:extLst>
              <a:ext uri="{FF2B5EF4-FFF2-40B4-BE49-F238E27FC236}">
                <a16:creationId xmlns:a16="http://schemas.microsoft.com/office/drawing/2014/main" id="{2511B108-FCC8-1BFA-AE9C-35DDA03C6EE6}"/>
              </a:ext>
            </a:extLst>
          </p:cNvPr>
          <p:cNvPicPr>
            <a:picLocks noChangeAspect="1"/>
          </p:cNvPicPr>
          <p:nvPr/>
        </p:nvPicPr>
        <p:blipFill>
          <a:blip r:embed="rId2"/>
          <a:stretch>
            <a:fillRect/>
          </a:stretch>
        </p:blipFill>
        <p:spPr>
          <a:xfrm>
            <a:off x="1803614" y="3872931"/>
            <a:ext cx="1913004" cy="2043113"/>
          </a:xfrm>
          <a:prstGeom prst="rect">
            <a:avLst/>
          </a:prstGeom>
        </p:spPr>
      </p:pic>
      <p:pic>
        <p:nvPicPr>
          <p:cNvPr id="6" name="Picture 7">
            <a:extLst>
              <a:ext uri="{FF2B5EF4-FFF2-40B4-BE49-F238E27FC236}">
                <a16:creationId xmlns:a16="http://schemas.microsoft.com/office/drawing/2014/main" id="{DE68D16A-059F-A991-919C-D2C5C241D598}"/>
              </a:ext>
            </a:extLst>
          </p:cNvPr>
          <p:cNvPicPr>
            <a:picLocks noChangeAspect="1"/>
          </p:cNvPicPr>
          <p:nvPr/>
        </p:nvPicPr>
        <p:blipFill>
          <a:blip r:embed="rId3"/>
          <a:stretch>
            <a:fillRect/>
          </a:stretch>
        </p:blipFill>
        <p:spPr>
          <a:xfrm>
            <a:off x="8464329" y="3728221"/>
            <a:ext cx="3124463" cy="1839352"/>
          </a:xfrm>
          <a:prstGeom prst="rect">
            <a:avLst/>
          </a:prstGeom>
        </p:spPr>
      </p:pic>
      <p:pic>
        <p:nvPicPr>
          <p:cNvPr id="8" name="Picture 8">
            <a:extLst>
              <a:ext uri="{FF2B5EF4-FFF2-40B4-BE49-F238E27FC236}">
                <a16:creationId xmlns:a16="http://schemas.microsoft.com/office/drawing/2014/main" id="{D5025646-01ED-9FC9-DD18-6EDB23A3B00E}"/>
              </a:ext>
            </a:extLst>
          </p:cNvPr>
          <p:cNvPicPr>
            <a:picLocks noChangeAspect="1"/>
          </p:cNvPicPr>
          <p:nvPr/>
        </p:nvPicPr>
        <p:blipFill>
          <a:blip r:embed="rId4"/>
          <a:stretch>
            <a:fillRect/>
          </a:stretch>
        </p:blipFill>
        <p:spPr>
          <a:xfrm>
            <a:off x="4759899" y="4076692"/>
            <a:ext cx="3307199" cy="1839352"/>
          </a:xfrm>
          <a:prstGeom prst="rect">
            <a:avLst/>
          </a:prstGeom>
        </p:spPr>
      </p:pic>
    </p:spTree>
    <p:extLst>
      <p:ext uri="{BB962C8B-B14F-4D97-AF65-F5344CB8AC3E}">
        <p14:creationId xmlns:p14="http://schemas.microsoft.com/office/powerpoint/2010/main" val="67357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1451-29D7-90FF-042E-E10929C88D3E}"/>
              </a:ext>
            </a:extLst>
          </p:cNvPr>
          <p:cNvSpPr>
            <a:spLocks noGrp="1"/>
          </p:cNvSpPr>
          <p:nvPr>
            <p:ph type="title"/>
          </p:nvPr>
        </p:nvSpPr>
        <p:spPr>
          <a:xfrm>
            <a:off x="409509" y="0"/>
            <a:ext cx="10364451" cy="1596177"/>
          </a:xfrm>
        </p:spPr>
        <p:txBody>
          <a:bodyPr/>
          <a:lstStyle/>
          <a:p>
            <a:r>
              <a:rPr lang="en-US" b="1" dirty="0">
                <a:solidFill>
                  <a:schemeClr val="accent1">
                    <a:lumMod val="75000"/>
                  </a:schemeClr>
                </a:solidFill>
                <a:latin typeface="Amasis MT Pro Black" panose="02040604050005020304" pitchFamily="18" charset="0"/>
              </a:rPr>
              <a:t>Licence</a:t>
            </a:r>
          </a:p>
        </p:txBody>
      </p:sp>
      <p:sp>
        <p:nvSpPr>
          <p:cNvPr id="4" name="Rectangle 3">
            <a:extLst>
              <a:ext uri="{FF2B5EF4-FFF2-40B4-BE49-F238E27FC236}">
                <a16:creationId xmlns:a16="http://schemas.microsoft.com/office/drawing/2014/main" id="{B957FE24-8B1E-1B3F-ABC0-4DA022DA04E8}"/>
              </a:ext>
            </a:extLst>
          </p:cNvPr>
          <p:cNvSpPr/>
          <p:nvPr/>
        </p:nvSpPr>
        <p:spPr>
          <a:xfrm>
            <a:off x="819403" y="1344707"/>
            <a:ext cx="10963088" cy="5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Business entity</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Trade license</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GST registration (Goods &amp; Service Tax)</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BIS certificate</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BIS registration</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FSSAI( Food Safety and Standards Authority of India)</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No objection certificate</a:t>
            </a:r>
          </a:p>
        </p:txBody>
      </p:sp>
      <p:pic>
        <p:nvPicPr>
          <p:cNvPr id="3" name="Picture 4">
            <a:extLst>
              <a:ext uri="{FF2B5EF4-FFF2-40B4-BE49-F238E27FC236}">
                <a16:creationId xmlns:a16="http://schemas.microsoft.com/office/drawing/2014/main" id="{38ACF92E-9216-42B5-BC67-8C4EF2939048}"/>
              </a:ext>
            </a:extLst>
          </p:cNvPr>
          <p:cNvPicPr>
            <a:picLocks noChangeAspect="1"/>
          </p:cNvPicPr>
          <p:nvPr/>
        </p:nvPicPr>
        <p:blipFill>
          <a:blip r:embed="rId2"/>
          <a:stretch>
            <a:fillRect/>
          </a:stretch>
        </p:blipFill>
        <p:spPr>
          <a:xfrm>
            <a:off x="7420484" y="1596177"/>
            <a:ext cx="3952113" cy="2409264"/>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5">
            <a:extLst>
              <a:ext uri="{FF2B5EF4-FFF2-40B4-BE49-F238E27FC236}">
                <a16:creationId xmlns:a16="http://schemas.microsoft.com/office/drawing/2014/main" id="{9A321BA5-CD6F-297A-8009-EE87C6BA1D9B}"/>
              </a:ext>
            </a:extLst>
          </p:cNvPr>
          <p:cNvPicPr>
            <a:picLocks noChangeAspect="1"/>
          </p:cNvPicPr>
          <p:nvPr/>
        </p:nvPicPr>
        <p:blipFill>
          <a:blip r:embed="rId3"/>
          <a:stretch>
            <a:fillRect/>
          </a:stretch>
        </p:blipFill>
        <p:spPr>
          <a:xfrm>
            <a:off x="9001972" y="4378972"/>
            <a:ext cx="2670735" cy="1942352"/>
          </a:xfrm>
          <a:prstGeom prst="ellipse">
            <a:avLst/>
          </a:prstGeom>
          <a:ln>
            <a:noFill/>
          </a:ln>
          <a:effectLst>
            <a:softEdge rad="112500"/>
          </a:effectLst>
        </p:spPr>
      </p:pic>
    </p:spTree>
    <p:extLst>
      <p:ext uri="{BB962C8B-B14F-4D97-AF65-F5344CB8AC3E}">
        <p14:creationId xmlns:p14="http://schemas.microsoft.com/office/powerpoint/2010/main" val="369911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8199-4C41-7FA9-90DF-BAA94127A285}"/>
              </a:ext>
            </a:extLst>
          </p:cNvPr>
          <p:cNvSpPr>
            <a:spLocks noGrp="1"/>
          </p:cNvSpPr>
          <p:nvPr>
            <p:ph type="title"/>
          </p:nvPr>
        </p:nvSpPr>
        <p:spPr>
          <a:xfrm>
            <a:off x="430549" y="0"/>
            <a:ext cx="10364451" cy="1596177"/>
          </a:xfrm>
        </p:spPr>
        <p:txBody>
          <a:bodyPr/>
          <a:lstStyle/>
          <a:p>
            <a:r>
              <a:rPr lang="en-US" b="1" dirty="0">
                <a:solidFill>
                  <a:schemeClr val="accent1">
                    <a:lumMod val="75000"/>
                  </a:schemeClr>
                </a:solidFill>
                <a:latin typeface="Amasis MT Pro Black" panose="02040604050005020304" pitchFamily="18" charset="0"/>
              </a:rPr>
              <a:t>Manpower</a:t>
            </a:r>
          </a:p>
        </p:txBody>
      </p:sp>
      <p:sp>
        <p:nvSpPr>
          <p:cNvPr id="3" name="Rectangle 2">
            <a:extLst>
              <a:ext uri="{FF2B5EF4-FFF2-40B4-BE49-F238E27FC236}">
                <a16:creationId xmlns:a16="http://schemas.microsoft.com/office/drawing/2014/main" id="{CE2A4CFF-C460-8C4F-9AD1-207C6869BF66}"/>
              </a:ext>
            </a:extLst>
          </p:cNvPr>
          <p:cNvSpPr/>
          <p:nvPr/>
        </p:nvSpPr>
        <p:spPr>
          <a:xfrm>
            <a:off x="635494" y="1516529"/>
            <a:ext cx="9954559" cy="53414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Guard- 2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Weighting area- 1</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Lab- 2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Processing- 3</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Packaging- 2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Store- 2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Boiler section- 2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Chilling section- 2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Washing-2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ETP- 1</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Data documentation- 1</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Shift incharage- 2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Electrician- 2</a:t>
            </a:r>
          </a:p>
          <a:p>
            <a:pPr marL="285750" indent="-285750">
              <a:buFont typeface="Arial" panose="020B0604020202020204" pitchFamily="34" charset="0"/>
              <a:buChar char="•"/>
            </a:pPr>
            <a:r>
              <a:rPr lang="en-US" sz="2400" dirty="0">
                <a:solidFill>
                  <a:schemeClr val="tx1"/>
                </a:solidFill>
                <a:latin typeface="Amasis MT Pro Medium" panose="02040604050005020304" pitchFamily="18" charset="0"/>
              </a:rPr>
              <a:t>Overall management- 1</a:t>
            </a:r>
          </a:p>
        </p:txBody>
      </p:sp>
      <p:sp>
        <p:nvSpPr>
          <p:cNvPr id="4" name="Arrow: Right 3">
            <a:extLst>
              <a:ext uri="{FF2B5EF4-FFF2-40B4-BE49-F238E27FC236}">
                <a16:creationId xmlns:a16="http://schemas.microsoft.com/office/drawing/2014/main" id="{AE88856B-F199-FDFB-674A-2B2409880163}"/>
              </a:ext>
            </a:extLst>
          </p:cNvPr>
          <p:cNvSpPr/>
          <p:nvPr/>
        </p:nvSpPr>
        <p:spPr>
          <a:xfrm>
            <a:off x="4117845" y="3513191"/>
            <a:ext cx="3546423" cy="142779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masis MT Pro Black" panose="02040604050005020304" pitchFamily="18" charset="0"/>
              </a:rPr>
              <a:t>25-30 Labours</a:t>
            </a:r>
          </a:p>
        </p:txBody>
      </p:sp>
      <p:pic>
        <p:nvPicPr>
          <p:cNvPr id="5" name="Picture 5">
            <a:extLst>
              <a:ext uri="{FF2B5EF4-FFF2-40B4-BE49-F238E27FC236}">
                <a16:creationId xmlns:a16="http://schemas.microsoft.com/office/drawing/2014/main" id="{98123D9A-C6FC-BCC2-FB28-D5D40EADB337}"/>
              </a:ext>
            </a:extLst>
          </p:cNvPr>
          <p:cNvPicPr>
            <a:picLocks noChangeAspect="1"/>
          </p:cNvPicPr>
          <p:nvPr/>
        </p:nvPicPr>
        <p:blipFill>
          <a:blip r:embed="rId2"/>
          <a:stretch>
            <a:fillRect/>
          </a:stretch>
        </p:blipFill>
        <p:spPr>
          <a:xfrm>
            <a:off x="7869213" y="2829465"/>
            <a:ext cx="2446891" cy="3168774"/>
          </a:xfrm>
          <a:prstGeom prst="rect">
            <a:avLst/>
          </a:prstGeom>
        </p:spPr>
      </p:pic>
    </p:spTree>
    <p:extLst>
      <p:ext uri="{BB962C8B-B14F-4D97-AF65-F5344CB8AC3E}">
        <p14:creationId xmlns:p14="http://schemas.microsoft.com/office/powerpoint/2010/main" val="352403441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TotalTime>
  <Words>561</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vt:lpstr>
      <vt:lpstr>Amasis MT Pro Black</vt:lpstr>
      <vt:lpstr>Amasis MT Pro Medium</vt:lpstr>
      <vt:lpstr>Arial</vt:lpstr>
      <vt:lpstr>Tw Cen MT</vt:lpstr>
      <vt:lpstr>Droplet</vt:lpstr>
      <vt:lpstr>PROJECT ON ENTREPRENEURSHIP  </vt:lpstr>
      <vt:lpstr>PowerPoint Presentation</vt:lpstr>
      <vt:lpstr>Introduction</vt:lpstr>
      <vt:lpstr>Market survey</vt:lpstr>
      <vt:lpstr>Location choose</vt:lpstr>
      <vt:lpstr>Business research</vt:lpstr>
      <vt:lpstr>Investment</vt:lpstr>
      <vt:lpstr>Licence</vt:lpstr>
      <vt:lpstr>Manpower</vt:lpstr>
      <vt:lpstr>Machinery</vt:lpstr>
      <vt:lpstr>Flow chart</vt:lpstr>
      <vt:lpstr>Laboratory test</vt:lpstr>
      <vt:lpstr>Production cost of Per 1 Kg curd</vt:lpstr>
      <vt:lpstr>Products details</vt:lpstr>
      <vt:lpstr>Layout</vt:lpstr>
      <vt:lpstr>Market strategy</vt:lpstr>
      <vt:lpstr>Target customer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ON ENTREPRENEURSHIP  DEVELOPMENT OF CURD PLANT </dc:title>
  <dc:creator>subhechhamaity233@gmail.com</dc:creator>
  <cp:lastModifiedBy>Ayan</cp:lastModifiedBy>
  <cp:revision>80</cp:revision>
  <dcterms:created xsi:type="dcterms:W3CDTF">2023-03-01T13:43:14Z</dcterms:created>
  <dcterms:modified xsi:type="dcterms:W3CDTF">2023-12-29T04:55:07Z</dcterms:modified>
</cp:coreProperties>
</file>